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3" r:id="rId1"/>
  </p:sldMasterIdLst>
  <p:sldIdLst>
    <p:sldId id="258" r:id="rId2"/>
    <p:sldId id="261" r:id="rId3"/>
    <p:sldId id="262" r:id="rId4"/>
    <p:sldId id="263" r:id="rId5"/>
    <p:sldId id="264" r:id="rId6"/>
    <p:sldId id="265" r:id="rId7"/>
    <p:sldId id="266" r:id="rId8"/>
    <p:sldId id="267" r:id="rId9"/>
    <p:sldId id="275" r:id="rId10"/>
    <p:sldId id="268" r:id="rId11"/>
    <p:sldId id="276" r:id="rId12"/>
    <p:sldId id="269" r:id="rId13"/>
    <p:sldId id="270" r:id="rId14"/>
    <p:sldId id="271" r:id="rId15"/>
    <p:sldId id="298" r:id="rId16"/>
    <p:sldId id="272" r:id="rId17"/>
    <p:sldId id="273" r:id="rId18"/>
    <p:sldId id="274" r:id="rId19"/>
    <p:sldId id="277" r:id="rId20"/>
    <p:sldId id="278" r:id="rId21"/>
    <p:sldId id="280" r:id="rId22"/>
    <p:sldId id="279" r:id="rId23"/>
    <p:sldId id="281" r:id="rId24"/>
    <p:sldId id="299" r:id="rId25"/>
    <p:sldId id="282" r:id="rId26"/>
    <p:sldId id="283" r:id="rId27"/>
    <p:sldId id="284" r:id="rId28"/>
    <p:sldId id="286" r:id="rId29"/>
    <p:sldId id="297" r:id="rId30"/>
    <p:sldId id="288" r:id="rId31"/>
    <p:sldId id="296" r:id="rId32"/>
    <p:sldId id="287" r:id="rId33"/>
    <p:sldId id="290" r:id="rId34"/>
    <p:sldId id="294" r:id="rId35"/>
    <p:sldId id="295" r:id="rId36"/>
    <p:sldId id="291" r:id="rId37"/>
    <p:sldId id="292"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CC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36" autoAdjust="0"/>
    <p:restoredTop sz="94660"/>
  </p:normalViewPr>
  <p:slideViewPr>
    <p:cSldViewPr snapToGrid="0">
      <p:cViewPr varScale="1">
        <p:scale>
          <a:sx n="87" d="100"/>
          <a:sy n="87" d="100"/>
        </p:scale>
        <p:origin x="48" y="18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60FC36-6720-4B43-A53D-D085D1414902}" type="datetimeFigureOut">
              <a:rPr lang="en-US" smtClean="0"/>
              <a:t>10/13/2016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CBD5B4-28E6-43A4-98A4-05C8DE688548}" type="slidenum">
              <a:rPr lang="en-US" smtClean="0"/>
              <a:t>‹#›</a:t>
            </a:fld>
            <a:endParaRPr lang="en-US" dirty="0"/>
          </a:p>
        </p:txBody>
      </p:sp>
    </p:spTree>
    <p:extLst>
      <p:ext uri="{BB962C8B-B14F-4D97-AF65-F5344CB8AC3E}">
        <p14:creationId xmlns:p14="http://schemas.microsoft.com/office/powerpoint/2010/main" val="1846098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60FC36-6720-4B43-A53D-D085D1414902}" type="datetimeFigureOut">
              <a:rPr lang="en-US" smtClean="0"/>
              <a:t>10/13/2016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CBD5B4-28E6-43A4-98A4-05C8DE688548}" type="slidenum">
              <a:rPr lang="en-US" smtClean="0"/>
              <a:t>‹#›</a:t>
            </a:fld>
            <a:endParaRPr lang="en-US" dirty="0"/>
          </a:p>
        </p:txBody>
      </p:sp>
    </p:spTree>
    <p:extLst>
      <p:ext uri="{BB962C8B-B14F-4D97-AF65-F5344CB8AC3E}">
        <p14:creationId xmlns:p14="http://schemas.microsoft.com/office/powerpoint/2010/main" val="1561534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60FC36-6720-4B43-A53D-D085D1414902}" type="datetimeFigureOut">
              <a:rPr lang="en-US" smtClean="0"/>
              <a:t>10/13/2016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CBD5B4-28E6-43A4-98A4-05C8DE688548}" type="slidenum">
              <a:rPr lang="en-US" smtClean="0"/>
              <a:t>‹#›</a:t>
            </a:fld>
            <a:endParaRPr lang="en-US" dirty="0"/>
          </a:p>
        </p:txBody>
      </p:sp>
    </p:spTree>
    <p:extLst>
      <p:ext uri="{BB962C8B-B14F-4D97-AF65-F5344CB8AC3E}">
        <p14:creationId xmlns:p14="http://schemas.microsoft.com/office/powerpoint/2010/main" val="603908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60FC36-6720-4B43-A53D-D085D1414902}" type="datetimeFigureOut">
              <a:rPr lang="en-US" smtClean="0"/>
              <a:t>10/13/2016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CBD5B4-28E6-43A4-98A4-05C8DE688548}" type="slidenum">
              <a:rPr lang="en-US" smtClean="0"/>
              <a:t>‹#›</a:t>
            </a:fld>
            <a:endParaRPr lang="en-US" dirty="0"/>
          </a:p>
        </p:txBody>
      </p:sp>
    </p:spTree>
    <p:extLst>
      <p:ext uri="{BB962C8B-B14F-4D97-AF65-F5344CB8AC3E}">
        <p14:creationId xmlns:p14="http://schemas.microsoft.com/office/powerpoint/2010/main" val="1405653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60FC36-6720-4B43-A53D-D085D1414902}" type="datetimeFigureOut">
              <a:rPr lang="en-US" smtClean="0"/>
              <a:t>10/13/2016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CBD5B4-28E6-43A4-98A4-05C8DE688548}" type="slidenum">
              <a:rPr lang="en-US" smtClean="0"/>
              <a:t>‹#›</a:t>
            </a:fld>
            <a:endParaRPr lang="en-US" dirty="0"/>
          </a:p>
        </p:txBody>
      </p:sp>
    </p:spTree>
    <p:extLst>
      <p:ext uri="{BB962C8B-B14F-4D97-AF65-F5344CB8AC3E}">
        <p14:creationId xmlns:p14="http://schemas.microsoft.com/office/powerpoint/2010/main" val="2705439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60FC36-6720-4B43-A53D-D085D1414902}" type="datetimeFigureOut">
              <a:rPr lang="en-US" smtClean="0"/>
              <a:t>10/13/2016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CBD5B4-28E6-43A4-98A4-05C8DE688548}" type="slidenum">
              <a:rPr lang="en-US" smtClean="0"/>
              <a:t>‹#›</a:t>
            </a:fld>
            <a:endParaRPr lang="en-US" dirty="0"/>
          </a:p>
        </p:txBody>
      </p:sp>
    </p:spTree>
    <p:extLst>
      <p:ext uri="{BB962C8B-B14F-4D97-AF65-F5344CB8AC3E}">
        <p14:creationId xmlns:p14="http://schemas.microsoft.com/office/powerpoint/2010/main" val="131650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60FC36-6720-4B43-A53D-D085D1414902}" type="datetimeFigureOut">
              <a:rPr lang="en-US" smtClean="0"/>
              <a:t>10/13/2016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DCBD5B4-28E6-43A4-98A4-05C8DE688548}" type="slidenum">
              <a:rPr lang="en-US" smtClean="0"/>
              <a:t>‹#›</a:t>
            </a:fld>
            <a:endParaRPr lang="en-US" dirty="0"/>
          </a:p>
        </p:txBody>
      </p:sp>
    </p:spTree>
    <p:extLst>
      <p:ext uri="{BB962C8B-B14F-4D97-AF65-F5344CB8AC3E}">
        <p14:creationId xmlns:p14="http://schemas.microsoft.com/office/powerpoint/2010/main" val="3839549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60FC36-6720-4B43-A53D-D085D1414902}" type="datetimeFigureOut">
              <a:rPr lang="en-US" smtClean="0"/>
              <a:t>10/13/2016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DCBD5B4-28E6-43A4-98A4-05C8DE688548}" type="slidenum">
              <a:rPr lang="en-US" smtClean="0"/>
              <a:t>‹#›</a:t>
            </a:fld>
            <a:endParaRPr lang="en-US" dirty="0"/>
          </a:p>
        </p:txBody>
      </p:sp>
    </p:spTree>
    <p:extLst>
      <p:ext uri="{BB962C8B-B14F-4D97-AF65-F5344CB8AC3E}">
        <p14:creationId xmlns:p14="http://schemas.microsoft.com/office/powerpoint/2010/main" val="1280438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60FC36-6720-4B43-A53D-D085D1414902}" type="datetimeFigureOut">
              <a:rPr lang="en-US" smtClean="0"/>
              <a:t>10/13/2016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DCBD5B4-28E6-43A4-98A4-05C8DE688548}" type="slidenum">
              <a:rPr lang="en-US" smtClean="0"/>
              <a:t>‹#›</a:t>
            </a:fld>
            <a:endParaRPr lang="en-US" dirty="0"/>
          </a:p>
        </p:txBody>
      </p:sp>
    </p:spTree>
    <p:extLst>
      <p:ext uri="{BB962C8B-B14F-4D97-AF65-F5344CB8AC3E}">
        <p14:creationId xmlns:p14="http://schemas.microsoft.com/office/powerpoint/2010/main" val="1879462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60FC36-6720-4B43-A53D-D085D1414902}" type="datetimeFigureOut">
              <a:rPr lang="en-US" smtClean="0"/>
              <a:t>10/13/2016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CBD5B4-28E6-43A4-98A4-05C8DE688548}" type="slidenum">
              <a:rPr lang="en-US" smtClean="0"/>
              <a:t>‹#›</a:t>
            </a:fld>
            <a:endParaRPr lang="en-US" dirty="0"/>
          </a:p>
        </p:txBody>
      </p:sp>
    </p:spTree>
    <p:extLst>
      <p:ext uri="{BB962C8B-B14F-4D97-AF65-F5344CB8AC3E}">
        <p14:creationId xmlns:p14="http://schemas.microsoft.com/office/powerpoint/2010/main" val="3223534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60FC36-6720-4B43-A53D-D085D1414902}" type="datetimeFigureOut">
              <a:rPr lang="en-US" smtClean="0"/>
              <a:t>10/13/2016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CBD5B4-28E6-43A4-98A4-05C8DE688548}" type="slidenum">
              <a:rPr lang="en-US" smtClean="0"/>
              <a:t>‹#›</a:t>
            </a:fld>
            <a:endParaRPr lang="en-US" dirty="0"/>
          </a:p>
        </p:txBody>
      </p:sp>
    </p:spTree>
    <p:extLst>
      <p:ext uri="{BB962C8B-B14F-4D97-AF65-F5344CB8AC3E}">
        <p14:creationId xmlns:p14="http://schemas.microsoft.com/office/powerpoint/2010/main" val="4287547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60FC36-6720-4B43-A53D-D085D1414902}" type="datetimeFigureOut">
              <a:rPr lang="en-US" smtClean="0"/>
              <a:t>10/13/2016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CBD5B4-28E6-43A4-98A4-05C8DE688548}" type="slidenum">
              <a:rPr lang="en-US" smtClean="0"/>
              <a:t>‹#›</a:t>
            </a:fld>
            <a:endParaRPr lang="en-US" dirty="0"/>
          </a:p>
        </p:txBody>
      </p:sp>
    </p:spTree>
    <p:extLst>
      <p:ext uri="{BB962C8B-B14F-4D97-AF65-F5344CB8AC3E}">
        <p14:creationId xmlns:p14="http://schemas.microsoft.com/office/powerpoint/2010/main" val="3583952643"/>
      </p:ext>
    </p:extLst>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www.tamiu.edu/compliance/TitleIX/YouareNOTAlone.pdf" TargetMode="External"/><Relationship Id="rId7" Type="http://schemas.openxmlformats.org/officeDocument/2006/relationships/image" Target="../media/image4.jpeg"/><Relationship Id="rId2" Type="http://schemas.openxmlformats.org/officeDocument/2006/relationships/hyperlink" Target="http://www.tamiu.edu/compliance/documents/TAMIU%20TIX%20Victim,%20Survivor%20Brochure%208-10-16.pdf" TargetMode="Externa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jp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6.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jpeg"/><Relationship Id="rId2" Type="http://schemas.openxmlformats.org/officeDocument/2006/relationships/hyperlink" Target="mailto:kristina.morales@tamiu.edu"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jpeg"/><Relationship Id="rId2" Type="http://schemas.openxmlformats.org/officeDocument/2006/relationships/hyperlink" Target="https://www2.ed.gov/admins/lead/safety/handbook.pdf"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355272" y="931594"/>
            <a:ext cx="9144000" cy="2387600"/>
          </a:xfrm>
        </p:spPr>
        <p:txBody>
          <a:bodyPr/>
          <a:lstStyle/>
          <a:p>
            <a:r>
              <a:rPr lang="en-US" b="1" dirty="0" smtClean="0">
                <a:solidFill>
                  <a:srgbClr val="800000"/>
                </a:solidFill>
              </a:rPr>
              <a:t>Campus Security Authorities Basic Training</a:t>
            </a:r>
            <a:endParaRPr lang="en-US" b="1" dirty="0">
              <a:solidFill>
                <a:srgbClr val="800000"/>
              </a:solidFill>
            </a:endParaRPr>
          </a:p>
        </p:txBody>
      </p:sp>
      <p:sp>
        <p:nvSpPr>
          <p:cNvPr id="3" name="Subtitle 2"/>
          <p:cNvSpPr>
            <a:spLocks noGrp="1"/>
          </p:cNvSpPr>
          <p:nvPr>
            <p:ph type="subTitle" idx="1"/>
          </p:nvPr>
        </p:nvSpPr>
        <p:spPr>
          <a:xfrm>
            <a:off x="2355272" y="3671311"/>
            <a:ext cx="9144000" cy="1655762"/>
          </a:xfrm>
        </p:spPr>
        <p:txBody>
          <a:bodyPr/>
          <a:lstStyle/>
          <a:p>
            <a:r>
              <a:rPr lang="en-US" dirty="0" smtClean="0">
                <a:solidFill>
                  <a:srgbClr val="800000"/>
                </a:solidFill>
                <a:latin typeface="+mj-lt"/>
              </a:rPr>
              <a:t>Jeanne Clery Disclosure of Campus Security Policy and Crime Statistics Act</a:t>
            </a:r>
          </a:p>
          <a:p>
            <a:r>
              <a:rPr lang="en-US" i="1" dirty="0" smtClean="0">
                <a:solidFill>
                  <a:srgbClr val="800000"/>
                </a:solidFill>
                <a:latin typeface="+mj-lt"/>
              </a:rPr>
              <a:t>The Clery Act</a:t>
            </a:r>
            <a:endParaRPr lang="en-US" i="1"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19353567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VAWA Offenses</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r>
              <a:rPr lang="en-US" dirty="0" smtClean="0">
                <a:solidFill>
                  <a:srgbClr val="800000"/>
                </a:solidFill>
                <a:latin typeface="+mj-lt"/>
              </a:rPr>
              <a:t>Domestic Violence</a:t>
            </a:r>
          </a:p>
          <a:p>
            <a:endParaRPr lang="en-US" dirty="0" smtClean="0">
              <a:solidFill>
                <a:srgbClr val="800000"/>
              </a:solidFill>
              <a:latin typeface="+mj-lt"/>
            </a:endParaRPr>
          </a:p>
          <a:p>
            <a:r>
              <a:rPr lang="en-US" dirty="0" smtClean="0">
                <a:solidFill>
                  <a:srgbClr val="800000"/>
                </a:solidFill>
                <a:latin typeface="+mj-lt"/>
              </a:rPr>
              <a:t>Dating Violence</a:t>
            </a:r>
          </a:p>
          <a:p>
            <a:endParaRPr lang="en-US" dirty="0" smtClean="0">
              <a:solidFill>
                <a:srgbClr val="800000"/>
              </a:solidFill>
              <a:latin typeface="+mj-lt"/>
            </a:endParaRPr>
          </a:p>
          <a:p>
            <a:r>
              <a:rPr lang="en-US" dirty="0" smtClean="0">
                <a:solidFill>
                  <a:srgbClr val="800000"/>
                </a:solidFill>
                <a:latin typeface="+mj-lt"/>
              </a:rPr>
              <a:t>Stalking</a:t>
            </a:r>
          </a:p>
          <a:p>
            <a:endParaRPr lang="en-US" dirty="0" smtClean="0">
              <a:solidFill>
                <a:srgbClr val="800000"/>
              </a:solidFill>
              <a:latin typeface="+mj-lt"/>
            </a:endParaRPr>
          </a:p>
          <a:p>
            <a:r>
              <a:rPr lang="en-US" dirty="0" smtClean="0">
                <a:solidFill>
                  <a:srgbClr val="800000"/>
                </a:solidFill>
                <a:latin typeface="+mj-lt"/>
              </a:rPr>
              <a:t>Sexual Assault (Counted in Primary- Criminal Offenses)</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138726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Arrests &amp; Referrals for Disciplinary Action</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r>
              <a:rPr lang="en-US" dirty="0" smtClean="0">
                <a:solidFill>
                  <a:srgbClr val="800000"/>
                </a:solidFill>
                <a:latin typeface="+mj-lt"/>
              </a:rPr>
              <a:t>Weapon Law Violations</a:t>
            </a:r>
          </a:p>
          <a:p>
            <a:endParaRPr lang="en-US" dirty="0" smtClean="0">
              <a:solidFill>
                <a:srgbClr val="800000"/>
              </a:solidFill>
              <a:latin typeface="+mj-lt"/>
            </a:endParaRPr>
          </a:p>
          <a:p>
            <a:r>
              <a:rPr lang="en-US" dirty="0" smtClean="0">
                <a:solidFill>
                  <a:srgbClr val="800000"/>
                </a:solidFill>
                <a:latin typeface="+mj-lt"/>
              </a:rPr>
              <a:t>Drug </a:t>
            </a:r>
            <a:r>
              <a:rPr lang="en-US" dirty="0">
                <a:solidFill>
                  <a:srgbClr val="800000"/>
                </a:solidFill>
                <a:latin typeface="+mj-lt"/>
              </a:rPr>
              <a:t>Law Violations</a:t>
            </a:r>
            <a:endParaRPr lang="en-US" dirty="0" smtClean="0">
              <a:solidFill>
                <a:srgbClr val="800000"/>
              </a:solidFill>
              <a:latin typeface="+mj-lt"/>
            </a:endParaRPr>
          </a:p>
          <a:p>
            <a:endParaRPr lang="en-US" dirty="0" smtClean="0">
              <a:solidFill>
                <a:srgbClr val="800000"/>
              </a:solidFill>
              <a:latin typeface="+mj-lt"/>
            </a:endParaRPr>
          </a:p>
          <a:p>
            <a:r>
              <a:rPr lang="en-US" dirty="0" smtClean="0">
                <a:solidFill>
                  <a:srgbClr val="800000"/>
                </a:solidFill>
                <a:latin typeface="+mj-lt"/>
              </a:rPr>
              <a:t>Liquor </a:t>
            </a:r>
            <a:r>
              <a:rPr lang="en-US" dirty="0">
                <a:solidFill>
                  <a:srgbClr val="800000"/>
                </a:solidFill>
                <a:latin typeface="+mj-lt"/>
              </a:rPr>
              <a:t>Law Violations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41530283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Hate Crimes</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r>
              <a:rPr lang="en-US" dirty="0" smtClean="0">
                <a:solidFill>
                  <a:srgbClr val="800000"/>
                </a:solidFill>
                <a:latin typeface="+mj-lt"/>
              </a:rPr>
              <a:t>All criminal offenses plus:</a:t>
            </a:r>
          </a:p>
          <a:p>
            <a:endParaRPr lang="en-US" dirty="0" smtClean="0">
              <a:solidFill>
                <a:srgbClr val="800000"/>
              </a:solidFill>
              <a:latin typeface="+mj-lt"/>
            </a:endParaRPr>
          </a:p>
          <a:p>
            <a:pPr lvl="1"/>
            <a:r>
              <a:rPr lang="en-US" dirty="0" smtClean="0">
                <a:solidFill>
                  <a:srgbClr val="800000"/>
                </a:solidFill>
                <a:latin typeface="+mj-lt"/>
              </a:rPr>
              <a:t>Larceny-Theft</a:t>
            </a:r>
          </a:p>
          <a:p>
            <a:pPr lvl="1"/>
            <a:r>
              <a:rPr lang="en-US" dirty="0" smtClean="0">
                <a:solidFill>
                  <a:srgbClr val="800000"/>
                </a:solidFill>
                <a:latin typeface="+mj-lt"/>
              </a:rPr>
              <a:t>Simple Assault</a:t>
            </a:r>
          </a:p>
          <a:p>
            <a:pPr lvl="1"/>
            <a:r>
              <a:rPr lang="en-US" dirty="0" smtClean="0">
                <a:solidFill>
                  <a:srgbClr val="800000"/>
                </a:solidFill>
                <a:latin typeface="+mj-lt"/>
              </a:rPr>
              <a:t>Intimidation</a:t>
            </a:r>
          </a:p>
          <a:p>
            <a:pPr lvl="1"/>
            <a:r>
              <a:rPr lang="en-US" dirty="0" smtClean="0">
                <a:solidFill>
                  <a:srgbClr val="800000"/>
                </a:solidFill>
                <a:latin typeface="+mj-lt"/>
              </a:rPr>
              <a:t>Vandalism</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4197530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CSA’s &amp; Crime Reporting</a:t>
            </a:r>
            <a:endParaRPr lang="en-US" b="1" dirty="0">
              <a:solidFill>
                <a:srgbClr val="800000"/>
              </a:solidFill>
            </a:endParaRPr>
          </a:p>
        </p:txBody>
      </p:sp>
      <p:sp>
        <p:nvSpPr>
          <p:cNvPr id="11" name="Content Placeholder 10"/>
          <p:cNvSpPr>
            <a:spLocks noGrp="1"/>
          </p:cNvSpPr>
          <p:nvPr>
            <p:ph idx="1"/>
          </p:nvPr>
        </p:nvSpPr>
        <p:spPr>
          <a:xfrm>
            <a:off x="2036618" y="1579105"/>
            <a:ext cx="9732818" cy="4627688"/>
          </a:xfrm>
        </p:spPr>
        <p:txBody>
          <a:bodyPr>
            <a:normAutofit/>
          </a:bodyPr>
          <a:lstStyle/>
          <a:p>
            <a:r>
              <a:rPr lang="en-US" dirty="0" smtClean="0">
                <a:solidFill>
                  <a:srgbClr val="800000"/>
                </a:solidFill>
                <a:latin typeface="+mj-lt"/>
              </a:rPr>
              <a:t>TAMIU encourages victims of crime or individuals who are aware of a crime taking place, to report any criminal incident to the University Police Department.</a:t>
            </a:r>
          </a:p>
          <a:p>
            <a:endParaRPr lang="en-US" dirty="0" smtClean="0">
              <a:solidFill>
                <a:srgbClr val="800000"/>
              </a:solidFill>
              <a:latin typeface="+mj-lt"/>
            </a:endParaRPr>
          </a:p>
          <a:p>
            <a:r>
              <a:rPr lang="en-US" dirty="0" smtClean="0">
                <a:solidFill>
                  <a:srgbClr val="800000"/>
                </a:solidFill>
                <a:latin typeface="+mj-lt"/>
              </a:rPr>
              <a:t>We acknowledge that not all victims will report to the police.</a:t>
            </a:r>
          </a:p>
          <a:p>
            <a:endParaRPr lang="en-US" dirty="0" smtClean="0">
              <a:solidFill>
                <a:srgbClr val="800000"/>
              </a:solidFill>
              <a:latin typeface="+mj-lt"/>
            </a:endParaRPr>
          </a:p>
          <a:p>
            <a:r>
              <a:rPr lang="en-US" dirty="0" smtClean="0">
                <a:solidFill>
                  <a:srgbClr val="800000"/>
                </a:solidFill>
                <a:latin typeface="+mj-lt"/>
              </a:rPr>
              <a:t>Therefore, the Clery Act requires all institutions to collect crime reports from a variety of individuals and organizations that are defined and designated as campus security authorities.</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1842479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Who is a Campus Security Authority (CSA)?</a:t>
            </a:r>
            <a:endParaRPr lang="en-US" b="1" dirty="0">
              <a:solidFill>
                <a:srgbClr val="800000"/>
              </a:solidFill>
            </a:endParaRPr>
          </a:p>
        </p:txBody>
      </p:sp>
      <p:sp>
        <p:nvSpPr>
          <p:cNvPr id="11" name="Content Placeholder 10"/>
          <p:cNvSpPr>
            <a:spLocks noGrp="1"/>
          </p:cNvSpPr>
          <p:nvPr>
            <p:ph idx="1"/>
          </p:nvPr>
        </p:nvSpPr>
        <p:spPr>
          <a:xfrm>
            <a:off x="2036618" y="1468582"/>
            <a:ext cx="9732818" cy="4932218"/>
          </a:xfrm>
        </p:spPr>
        <p:txBody>
          <a:bodyPr>
            <a:normAutofit/>
          </a:bodyPr>
          <a:lstStyle/>
          <a:p>
            <a:r>
              <a:rPr lang="en-US" dirty="0" smtClean="0">
                <a:solidFill>
                  <a:srgbClr val="800000"/>
                </a:solidFill>
                <a:latin typeface="+mj-lt"/>
              </a:rPr>
              <a:t>A CSA is a </a:t>
            </a:r>
            <a:r>
              <a:rPr lang="en-US" i="1" dirty="0" smtClean="0">
                <a:solidFill>
                  <a:srgbClr val="800000"/>
                </a:solidFill>
                <a:latin typeface="+mj-lt"/>
              </a:rPr>
              <a:t>Clery Act</a:t>
            </a:r>
            <a:r>
              <a:rPr lang="en-US" dirty="0" smtClean="0">
                <a:solidFill>
                  <a:srgbClr val="800000"/>
                </a:solidFill>
                <a:latin typeface="+mj-lt"/>
              </a:rPr>
              <a:t>-specific term that encompasses four groups of individuals and organizations associated with an institution:</a:t>
            </a:r>
          </a:p>
          <a:p>
            <a:endParaRPr lang="en-US" dirty="0" smtClean="0">
              <a:solidFill>
                <a:srgbClr val="800000"/>
              </a:solidFill>
              <a:latin typeface="+mj-lt"/>
            </a:endParaRPr>
          </a:p>
          <a:p>
            <a:pPr marL="457200" lvl="1" indent="0">
              <a:buNone/>
            </a:pPr>
            <a:r>
              <a:rPr lang="en-US" dirty="0" smtClean="0">
                <a:solidFill>
                  <a:srgbClr val="800000"/>
                </a:solidFill>
                <a:latin typeface="+mj-lt"/>
              </a:rPr>
              <a:t>1. A campus police department or a campus security department of an institution;</a:t>
            </a:r>
          </a:p>
          <a:p>
            <a:pPr marL="914400" lvl="1" indent="-457200">
              <a:buAutoNum type="arabicPeriod"/>
            </a:pPr>
            <a:endParaRPr lang="en-US" dirty="0" smtClean="0">
              <a:solidFill>
                <a:srgbClr val="800000"/>
              </a:solidFill>
              <a:latin typeface="+mj-lt"/>
            </a:endParaRPr>
          </a:p>
          <a:p>
            <a:pPr marL="457200" lvl="1" indent="0">
              <a:buNone/>
            </a:pPr>
            <a:r>
              <a:rPr lang="en-US" dirty="0" smtClean="0">
                <a:solidFill>
                  <a:srgbClr val="800000"/>
                </a:solidFill>
                <a:latin typeface="+mj-lt"/>
              </a:rPr>
              <a:t>2. Any individual or individuals who have responsibility for campus security but who do not constitute a campus police department/campus security department (e.g., an individual who is responsible for monitoring the entrance into institutional property);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28156283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Who is a CSA? (2)</a:t>
            </a:r>
            <a:endParaRPr lang="en-US" b="1" dirty="0">
              <a:solidFill>
                <a:srgbClr val="800000"/>
              </a:solidFill>
            </a:endParaRPr>
          </a:p>
        </p:txBody>
      </p:sp>
      <p:sp>
        <p:nvSpPr>
          <p:cNvPr id="11" name="Content Placeholder 10"/>
          <p:cNvSpPr>
            <a:spLocks noGrp="1"/>
          </p:cNvSpPr>
          <p:nvPr>
            <p:ph idx="1"/>
          </p:nvPr>
        </p:nvSpPr>
        <p:spPr>
          <a:xfrm>
            <a:off x="2036618" y="1468582"/>
            <a:ext cx="9732818" cy="4932218"/>
          </a:xfrm>
        </p:spPr>
        <p:txBody>
          <a:bodyPr>
            <a:normAutofit/>
          </a:bodyPr>
          <a:lstStyle/>
          <a:p>
            <a:pPr marL="457200" lvl="1" indent="0">
              <a:buNone/>
            </a:pPr>
            <a:r>
              <a:rPr lang="en-US" dirty="0" smtClean="0">
                <a:solidFill>
                  <a:srgbClr val="800000"/>
                </a:solidFill>
                <a:latin typeface="+mj-lt"/>
              </a:rPr>
              <a:t>3. Any individual or organization specified in an institution’s statement of campus security policy as an individual or organization to which students and employees should report criminal offenses;</a:t>
            </a:r>
          </a:p>
          <a:p>
            <a:pPr marL="457200" lvl="1" indent="0">
              <a:buNone/>
            </a:pPr>
            <a:endParaRPr lang="en-US" dirty="0" smtClean="0">
              <a:solidFill>
                <a:srgbClr val="800000"/>
              </a:solidFill>
              <a:latin typeface="+mj-lt"/>
            </a:endParaRPr>
          </a:p>
          <a:p>
            <a:pPr marL="457200" lvl="1" indent="0">
              <a:buNone/>
            </a:pPr>
            <a:r>
              <a:rPr lang="en-US" dirty="0" smtClean="0">
                <a:solidFill>
                  <a:srgbClr val="800000"/>
                </a:solidFill>
                <a:latin typeface="+mj-lt"/>
              </a:rPr>
              <a:t>4. An official of an institution who has significant responsibility for student and campus activities, including, but not limited to, student housing, student discipline, and campus judicial proceedings.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39594190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CSA (Cont.)</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r>
              <a:rPr lang="en-US" dirty="0" smtClean="0">
                <a:solidFill>
                  <a:srgbClr val="800000"/>
                </a:solidFill>
                <a:latin typeface="+mj-lt"/>
              </a:rPr>
              <a:t>An official is any person who has the authority and the duty to take action or respond to particular issues on behalf of the university.</a:t>
            </a:r>
          </a:p>
          <a:p>
            <a:endParaRPr lang="en-US" dirty="0">
              <a:solidFill>
                <a:srgbClr val="800000"/>
              </a:solidFill>
              <a:latin typeface="+mj-lt"/>
            </a:endParaRPr>
          </a:p>
          <a:p>
            <a:r>
              <a:rPr lang="en-US" dirty="0" smtClean="0">
                <a:solidFill>
                  <a:srgbClr val="800000"/>
                </a:solidFill>
                <a:latin typeface="+mj-lt"/>
              </a:rPr>
              <a:t>If someone has significant responsibility for student and/or campus activities, he or she is a campus security authority.</a:t>
            </a:r>
          </a:p>
          <a:p>
            <a:endParaRPr lang="en-US" dirty="0">
              <a:solidFill>
                <a:srgbClr val="800000"/>
              </a:solidFill>
              <a:latin typeface="+mj-lt"/>
            </a:endParaRPr>
          </a:p>
          <a:p>
            <a:r>
              <a:rPr lang="en-US" dirty="0" smtClean="0">
                <a:solidFill>
                  <a:srgbClr val="800000"/>
                </a:solidFill>
                <a:latin typeface="+mj-lt"/>
              </a:rPr>
              <a:t>An individual’s or organization’s function determines whether or not the individual or organization is a CSA.</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100232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Examples of CSAs</a:t>
            </a:r>
            <a:endParaRPr lang="en-US" b="1" dirty="0">
              <a:solidFill>
                <a:srgbClr val="800000"/>
              </a:solidFill>
            </a:endParaRPr>
          </a:p>
        </p:txBody>
      </p:sp>
      <p:sp>
        <p:nvSpPr>
          <p:cNvPr id="11" name="Content Placeholder 10"/>
          <p:cNvSpPr>
            <a:spLocks noGrp="1"/>
          </p:cNvSpPr>
          <p:nvPr>
            <p:ph idx="1"/>
          </p:nvPr>
        </p:nvSpPr>
        <p:spPr>
          <a:xfrm>
            <a:off x="2036618" y="1579105"/>
            <a:ext cx="9732818" cy="4627688"/>
          </a:xfrm>
        </p:spPr>
        <p:txBody>
          <a:bodyPr>
            <a:normAutofit lnSpcReduction="10000"/>
          </a:bodyPr>
          <a:lstStyle/>
          <a:p>
            <a:r>
              <a:rPr lang="en-US" dirty="0" smtClean="0">
                <a:solidFill>
                  <a:srgbClr val="800000"/>
                </a:solidFill>
                <a:latin typeface="+mj-lt"/>
              </a:rPr>
              <a:t>A dean of students who overseas student housing, a student center or student extracurricular activities;</a:t>
            </a:r>
          </a:p>
          <a:p>
            <a:r>
              <a:rPr lang="en-US" dirty="0" smtClean="0">
                <a:solidFill>
                  <a:srgbClr val="800000"/>
                </a:solidFill>
                <a:latin typeface="+mj-lt"/>
              </a:rPr>
              <a:t>A director of athletics, coaches, part-time employees and graduate assistants;</a:t>
            </a:r>
          </a:p>
          <a:p>
            <a:r>
              <a:rPr lang="en-US" dirty="0" smtClean="0">
                <a:solidFill>
                  <a:srgbClr val="800000"/>
                </a:solidFill>
                <a:latin typeface="+mj-lt"/>
              </a:rPr>
              <a:t>A faculty advisor for a student group</a:t>
            </a:r>
          </a:p>
          <a:p>
            <a:r>
              <a:rPr lang="en-US" dirty="0" smtClean="0">
                <a:solidFill>
                  <a:srgbClr val="800000"/>
                </a:solidFill>
                <a:latin typeface="+mj-lt"/>
              </a:rPr>
              <a:t>A student residence advisor/assistant;</a:t>
            </a:r>
          </a:p>
          <a:p>
            <a:r>
              <a:rPr lang="en-US" dirty="0" smtClean="0">
                <a:solidFill>
                  <a:srgbClr val="800000"/>
                </a:solidFill>
                <a:latin typeface="+mj-lt"/>
              </a:rPr>
              <a:t>A Title IX Coordinator</a:t>
            </a:r>
          </a:p>
          <a:p>
            <a:r>
              <a:rPr lang="en-US" dirty="0" smtClean="0">
                <a:solidFill>
                  <a:srgbClr val="800000"/>
                </a:solidFill>
                <a:latin typeface="+mj-lt"/>
              </a:rPr>
              <a:t>The director of campus health/counseling center</a:t>
            </a:r>
          </a:p>
          <a:p>
            <a:r>
              <a:rPr lang="en-US" dirty="0" smtClean="0">
                <a:solidFill>
                  <a:srgbClr val="800000"/>
                </a:solidFill>
                <a:latin typeface="+mj-lt"/>
              </a:rPr>
              <a:t>Victim advocates</a:t>
            </a:r>
          </a:p>
          <a:p>
            <a:r>
              <a:rPr lang="en-US" dirty="0" smtClean="0">
                <a:solidFill>
                  <a:srgbClr val="800000"/>
                </a:solidFill>
                <a:latin typeface="+mj-lt"/>
              </a:rPr>
              <a:t>Coordinator of Greek affairs</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23702726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Examples of who are not CSA’s</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r>
              <a:rPr lang="en-US" dirty="0">
                <a:solidFill>
                  <a:srgbClr val="800000"/>
                </a:solidFill>
                <a:latin typeface="+mj-lt"/>
              </a:rPr>
              <a:t>F</a:t>
            </a:r>
            <a:r>
              <a:rPr lang="en-US" dirty="0" smtClean="0">
                <a:solidFill>
                  <a:srgbClr val="800000"/>
                </a:solidFill>
                <a:latin typeface="+mj-lt"/>
              </a:rPr>
              <a:t>aculty members who does not have any responsibility for student and campus activity beyond the classroom;</a:t>
            </a:r>
          </a:p>
          <a:p>
            <a:endParaRPr lang="en-US" dirty="0" smtClean="0">
              <a:solidFill>
                <a:srgbClr val="800000"/>
              </a:solidFill>
              <a:latin typeface="+mj-lt"/>
            </a:endParaRPr>
          </a:p>
          <a:p>
            <a:r>
              <a:rPr lang="en-US" dirty="0" smtClean="0">
                <a:solidFill>
                  <a:srgbClr val="800000"/>
                </a:solidFill>
                <a:latin typeface="+mj-lt"/>
              </a:rPr>
              <a:t>Clerical staff;</a:t>
            </a:r>
          </a:p>
          <a:p>
            <a:endParaRPr lang="en-US" dirty="0" smtClean="0">
              <a:solidFill>
                <a:srgbClr val="800000"/>
              </a:solidFill>
              <a:latin typeface="+mj-lt"/>
            </a:endParaRPr>
          </a:p>
          <a:p>
            <a:r>
              <a:rPr lang="en-US" dirty="0" smtClean="0">
                <a:solidFill>
                  <a:srgbClr val="800000"/>
                </a:solidFill>
                <a:latin typeface="+mj-lt"/>
              </a:rPr>
              <a:t>Cafeteria staff.</a:t>
            </a:r>
          </a:p>
          <a:p>
            <a:endParaRPr lang="en-US" dirty="0">
              <a:solidFill>
                <a:srgbClr val="80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27272594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Who is Exempt from being a CSA?</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r>
              <a:rPr lang="en-US" u="sng" dirty="0" smtClean="0">
                <a:solidFill>
                  <a:srgbClr val="800000"/>
                </a:solidFill>
                <a:latin typeface="+mj-lt"/>
              </a:rPr>
              <a:t>Pastoral counselors</a:t>
            </a:r>
            <a:r>
              <a:rPr lang="en-US" dirty="0" smtClean="0">
                <a:solidFill>
                  <a:srgbClr val="800000"/>
                </a:solidFill>
                <a:latin typeface="+mj-lt"/>
              </a:rPr>
              <a:t>: a person associated with a religious order or denomination, is recognized by that religious order/denomination as someone who provides confidential counseling and is his/her function in that scope of responsibility</a:t>
            </a:r>
          </a:p>
          <a:p>
            <a:endParaRPr lang="en-US" dirty="0" smtClean="0">
              <a:solidFill>
                <a:srgbClr val="800000"/>
              </a:solidFill>
              <a:latin typeface="+mj-lt"/>
            </a:endParaRPr>
          </a:p>
          <a:p>
            <a:r>
              <a:rPr lang="en-US" u="sng" dirty="0">
                <a:solidFill>
                  <a:srgbClr val="800000"/>
                </a:solidFill>
              </a:rPr>
              <a:t>Professional </a:t>
            </a:r>
            <a:r>
              <a:rPr lang="en-US" u="sng" dirty="0" smtClean="0">
                <a:solidFill>
                  <a:srgbClr val="800000"/>
                </a:solidFill>
                <a:latin typeface="+mj-lt"/>
              </a:rPr>
              <a:t>counselors</a:t>
            </a:r>
            <a:r>
              <a:rPr lang="en-US" dirty="0" smtClean="0">
                <a:solidFill>
                  <a:srgbClr val="800000"/>
                </a:solidFill>
                <a:latin typeface="+mj-lt"/>
              </a:rPr>
              <a:t>: a person whose official responsibility includes providing mental health counseling to members of the institution’s community and who is functioning in that scope of the counselor’s license or certification.</a:t>
            </a:r>
          </a:p>
          <a:p>
            <a:pPr marL="457200" lvl="1" indent="0">
              <a:buNone/>
            </a:pP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277252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cs typeface="Aparajita" panose="020B0604020202020204" pitchFamily="34" charset="0"/>
              </a:rPr>
              <a:t>The Clery Act</a:t>
            </a:r>
            <a:endParaRPr lang="en-US" b="1" dirty="0">
              <a:solidFill>
                <a:srgbClr val="800000"/>
              </a:solidFill>
              <a:cs typeface="Aparajita" panose="020B0604020202020204" pitchFamily="34" charset="0"/>
            </a:endParaRPr>
          </a:p>
        </p:txBody>
      </p:sp>
      <p:sp>
        <p:nvSpPr>
          <p:cNvPr id="11" name="Content Placeholder 10"/>
          <p:cNvSpPr>
            <a:spLocks noGrp="1"/>
          </p:cNvSpPr>
          <p:nvPr>
            <p:ph idx="1"/>
          </p:nvPr>
        </p:nvSpPr>
        <p:spPr>
          <a:xfrm>
            <a:off x="2036618" y="1579105"/>
            <a:ext cx="9732818" cy="4797632"/>
          </a:xfrm>
        </p:spPr>
        <p:txBody>
          <a:bodyPr>
            <a:normAutofit fontScale="92500" lnSpcReduction="20000"/>
          </a:bodyPr>
          <a:lstStyle/>
          <a:p>
            <a:r>
              <a:rPr lang="en-US" dirty="0" smtClean="0">
                <a:solidFill>
                  <a:srgbClr val="800000"/>
                </a:solidFill>
                <a:latin typeface="+mj-lt"/>
                <a:cs typeface="Aparajita" panose="020B0604020202020204" pitchFamily="34" charset="0"/>
              </a:rPr>
              <a:t>Jeanne </a:t>
            </a:r>
            <a:r>
              <a:rPr lang="en-US" dirty="0">
                <a:solidFill>
                  <a:srgbClr val="800000"/>
                </a:solidFill>
                <a:latin typeface="+mj-lt"/>
                <a:cs typeface="Aparajita" panose="020B0604020202020204" pitchFamily="34" charset="0"/>
              </a:rPr>
              <a:t>Clery, a nineteen year old freshman, was raped and murdered while asleep in her Lehigh University residence hall room in </a:t>
            </a:r>
            <a:r>
              <a:rPr lang="en-US" dirty="0" smtClean="0">
                <a:solidFill>
                  <a:srgbClr val="800000"/>
                </a:solidFill>
                <a:latin typeface="+mj-lt"/>
                <a:cs typeface="Aparajita" panose="020B0604020202020204" pitchFamily="34" charset="0"/>
              </a:rPr>
              <a:t>1986.</a:t>
            </a:r>
          </a:p>
          <a:p>
            <a:endParaRPr lang="en-US" dirty="0">
              <a:solidFill>
                <a:srgbClr val="800000"/>
              </a:solidFill>
              <a:latin typeface="+mj-lt"/>
              <a:cs typeface="Aparajita" panose="020B0604020202020204" pitchFamily="34" charset="0"/>
            </a:endParaRPr>
          </a:p>
          <a:p>
            <a:r>
              <a:rPr lang="en-US" dirty="0" smtClean="0">
                <a:solidFill>
                  <a:srgbClr val="800000"/>
                </a:solidFill>
                <a:latin typeface="+mj-lt"/>
                <a:cs typeface="Aparajita" panose="020B0604020202020204" pitchFamily="34" charset="0"/>
              </a:rPr>
              <a:t>Clery’s attack was 1 of 38 violent crimes that were not reported in a time span of 3 years.</a:t>
            </a:r>
          </a:p>
          <a:p>
            <a:endParaRPr lang="en-US" dirty="0">
              <a:solidFill>
                <a:srgbClr val="800000"/>
              </a:solidFill>
              <a:latin typeface="+mj-lt"/>
              <a:cs typeface="Aparajita" panose="020B0604020202020204" pitchFamily="34" charset="0"/>
            </a:endParaRPr>
          </a:p>
          <a:p>
            <a:r>
              <a:rPr lang="en-US" dirty="0" smtClean="0">
                <a:solidFill>
                  <a:srgbClr val="800000"/>
                </a:solidFill>
                <a:latin typeface="+mj-lt"/>
                <a:cs typeface="Aparajita" panose="020B0604020202020204" pitchFamily="34" charset="0"/>
              </a:rPr>
              <a:t>Jeanne Clery’s parents then campaigned for legislative reform because they believed the University failed to share vital information with the campus community regarding their safety.</a:t>
            </a:r>
          </a:p>
          <a:p>
            <a:endParaRPr lang="en-US" dirty="0">
              <a:solidFill>
                <a:srgbClr val="800000"/>
              </a:solidFill>
              <a:latin typeface="+mj-lt"/>
              <a:cs typeface="Aparajita" panose="020B0604020202020204" pitchFamily="34" charset="0"/>
            </a:endParaRPr>
          </a:p>
          <a:p>
            <a:r>
              <a:rPr lang="en-US" dirty="0" smtClean="0">
                <a:solidFill>
                  <a:srgbClr val="800000"/>
                </a:solidFill>
                <a:latin typeface="+mj-lt"/>
                <a:cs typeface="Aparajita" panose="020B0604020202020204" pitchFamily="34" charset="0"/>
              </a:rPr>
              <a:t>As </a:t>
            </a:r>
            <a:r>
              <a:rPr lang="en-US" dirty="0">
                <a:solidFill>
                  <a:srgbClr val="800000"/>
                </a:solidFill>
                <a:latin typeface="+mj-lt"/>
                <a:cs typeface="Aparajita" panose="020B0604020202020204" pitchFamily="34" charset="0"/>
              </a:rPr>
              <a:t>a result, a federal law called the Jeanne Clery Disclosure of Campus Security Policy and Campus Crime statistics Act </a:t>
            </a:r>
            <a:r>
              <a:rPr lang="en-US" dirty="0" smtClean="0">
                <a:solidFill>
                  <a:srgbClr val="800000"/>
                </a:solidFill>
                <a:latin typeface="+mj-lt"/>
                <a:cs typeface="Aparajita" panose="020B0604020202020204" pitchFamily="34" charset="0"/>
              </a:rPr>
              <a:t>(the Clery </a:t>
            </a:r>
            <a:r>
              <a:rPr lang="en-US" dirty="0">
                <a:solidFill>
                  <a:srgbClr val="800000"/>
                </a:solidFill>
                <a:latin typeface="+mj-lt"/>
                <a:cs typeface="Aparajita" panose="020B0604020202020204" pitchFamily="34" charset="0"/>
              </a:rPr>
              <a:t>Act) was enacted in 1990 and amended in </a:t>
            </a:r>
            <a:r>
              <a:rPr lang="en-US" dirty="0" smtClean="0">
                <a:solidFill>
                  <a:srgbClr val="800000"/>
                </a:solidFill>
                <a:latin typeface="+mj-lt"/>
                <a:cs typeface="Aparajita" panose="020B0604020202020204" pitchFamily="34" charset="0"/>
              </a:rPr>
              <a:t>1991, 1992</a:t>
            </a:r>
            <a:r>
              <a:rPr lang="en-US" dirty="0">
                <a:solidFill>
                  <a:srgbClr val="800000"/>
                </a:solidFill>
                <a:latin typeface="+mj-lt"/>
                <a:cs typeface="Aparajita" panose="020B0604020202020204" pitchFamily="34" charset="0"/>
              </a:rPr>
              <a:t>, 1998, 2000, </a:t>
            </a:r>
            <a:r>
              <a:rPr lang="en-US" dirty="0" smtClean="0">
                <a:solidFill>
                  <a:srgbClr val="800000"/>
                </a:solidFill>
                <a:latin typeface="+mj-lt"/>
                <a:cs typeface="Aparajita" panose="020B0604020202020204" pitchFamily="34" charset="0"/>
              </a:rPr>
              <a:t>2008, and 2013.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34778589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CSA Responsibilities</a:t>
            </a:r>
            <a:endParaRPr lang="en-US" b="1" dirty="0">
              <a:solidFill>
                <a:srgbClr val="800000"/>
              </a:solidFill>
            </a:endParaRPr>
          </a:p>
        </p:txBody>
      </p:sp>
      <p:sp>
        <p:nvSpPr>
          <p:cNvPr id="11" name="Content Placeholder 10"/>
          <p:cNvSpPr>
            <a:spLocks noGrp="1"/>
          </p:cNvSpPr>
          <p:nvPr>
            <p:ph idx="1"/>
          </p:nvPr>
        </p:nvSpPr>
        <p:spPr>
          <a:xfrm>
            <a:off x="2036618" y="1579105"/>
            <a:ext cx="9732818" cy="4627688"/>
          </a:xfrm>
        </p:spPr>
        <p:txBody>
          <a:bodyPr>
            <a:normAutofit lnSpcReduction="10000"/>
          </a:bodyPr>
          <a:lstStyle/>
          <a:p>
            <a:r>
              <a:rPr lang="en-US" dirty="0" smtClean="0">
                <a:solidFill>
                  <a:srgbClr val="800000"/>
                </a:solidFill>
                <a:latin typeface="+mj-lt"/>
              </a:rPr>
              <a:t>Report to the official or office designated by the institution to collect crime report information, such as the University Police </a:t>
            </a:r>
            <a:r>
              <a:rPr lang="en-US" dirty="0">
                <a:solidFill>
                  <a:srgbClr val="800000"/>
                </a:solidFill>
                <a:latin typeface="+mj-lt"/>
              </a:rPr>
              <a:t>D</a:t>
            </a:r>
            <a:r>
              <a:rPr lang="en-US" dirty="0" smtClean="0">
                <a:solidFill>
                  <a:srgbClr val="800000"/>
                </a:solidFill>
                <a:latin typeface="+mj-lt"/>
              </a:rPr>
              <a:t>epartment or the University Compliance Liaison.</a:t>
            </a:r>
          </a:p>
          <a:p>
            <a:r>
              <a:rPr lang="en-US" dirty="0" smtClean="0">
                <a:solidFill>
                  <a:srgbClr val="800000"/>
                </a:solidFill>
                <a:latin typeface="+mj-lt"/>
              </a:rPr>
              <a:t>Under the Clery Act, a crime is reported when it is brought to the attention of the CSA or law enforcement, by a victim, witness, offender, or third party.</a:t>
            </a:r>
          </a:p>
          <a:p>
            <a:r>
              <a:rPr lang="en-US" dirty="0" smtClean="0">
                <a:solidFill>
                  <a:srgbClr val="800000"/>
                </a:solidFill>
                <a:latin typeface="+mj-lt"/>
              </a:rPr>
              <a:t>CSA’s should forward crime reports promptly to their University PD or </a:t>
            </a:r>
            <a:r>
              <a:rPr lang="en-US" dirty="0" err="1" smtClean="0">
                <a:solidFill>
                  <a:srgbClr val="800000"/>
                </a:solidFill>
                <a:latin typeface="+mj-lt"/>
              </a:rPr>
              <a:t>Clery</a:t>
            </a:r>
            <a:r>
              <a:rPr lang="en-US" dirty="0" smtClean="0">
                <a:solidFill>
                  <a:srgbClr val="800000"/>
                </a:solidFill>
                <a:latin typeface="+mj-lt"/>
              </a:rPr>
              <a:t> officer.</a:t>
            </a:r>
          </a:p>
          <a:p>
            <a:r>
              <a:rPr lang="en-US" dirty="0" smtClean="0">
                <a:solidFill>
                  <a:srgbClr val="800000"/>
                </a:solidFill>
                <a:latin typeface="+mj-lt"/>
              </a:rPr>
              <a:t>The report may be the basis for determining if there is a serious or on-going threat to the safety and security of the campus community that may require a timely warning or emergency notification.</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32296358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CSA Responsibilities (Cont.)</a:t>
            </a:r>
            <a:endParaRPr lang="en-US" b="1" dirty="0">
              <a:solidFill>
                <a:srgbClr val="800000"/>
              </a:solidFill>
            </a:endParaRPr>
          </a:p>
        </p:txBody>
      </p:sp>
      <p:sp>
        <p:nvSpPr>
          <p:cNvPr id="11" name="Content Placeholder 10"/>
          <p:cNvSpPr>
            <a:spLocks noGrp="1"/>
          </p:cNvSpPr>
          <p:nvPr>
            <p:ph idx="1"/>
          </p:nvPr>
        </p:nvSpPr>
        <p:spPr>
          <a:xfrm>
            <a:off x="2036618" y="1731818"/>
            <a:ext cx="9732818" cy="4474975"/>
          </a:xfrm>
        </p:spPr>
        <p:txBody>
          <a:bodyPr>
            <a:normAutofit/>
          </a:bodyPr>
          <a:lstStyle/>
          <a:p>
            <a:endParaRPr lang="en-US" dirty="0" smtClean="0">
              <a:solidFill>
                <a:srgbClr val="800000"/>
              </a:solidFill>
              <a:latin typeface="+mj-lt"/>
            </a:endParaRPr>
          </a:p>
          <a:p>
            <a:r>
              <a:rPr lang="en-US" dirty="0" smtClean="0">
                <a:solidFill>
                  <a:srgbClr val="800000"/>
                </a:solidFill>
                <a:latin typeface="+mj-lt"/>
              </a:rPr>
              <a:t>CSA’s are to encourage individuals to report crimes to the UPD.</a:t>
            </a:r>
          </a:p>
          <a:p>
            <a:endParaRPr lang="en-US" dirty="0" smtClean="0">
              <a:solidFill>
                <a:srgbClr val="800000"/>
              </a:solidFill>
              <a:latin typeface="+mj-lt"/>
            </a:endParaRPr>
          </a:p>
          <a:p>
            <a:r>
              <a:rPr lang="en-US" dirty="0" smtClean="0">
                <a:solidFill>
                  <a:srgbClr val="800000"/>
                </a:solidFill>
                <a:latin typeface="+mj-lt"/>
              </a:rPr>
              <a:t>In an emergency situation, the reporting person should call 2911 or local law enforcement at 911 OR the CSA may call on their behalf</a:t>
            </a:r>
            <a:r>
              <a:rPr lang="en-US" dirty="0">
                <a:solidFill>
                  <a:srgbClr val="800000"/>
                </a:solidFill>
                <a:latin typeface="+mj-lt"/>
              </a:rPr>
              <a:t>.</a:t>
            </a:r>
            <a:endParaRPr lang="en-US" dirty="0" smtClean="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29022931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CSA Responsibilities (</a:t>
            </a:r>
            <a:r>
              <a:rPr lang="en-US" b="1" dirty="0" smtClean="0">
                <a:solidFill>
                  <a:srgbClr val="800000"/>
                </a:solidFill>
              </a:rPr>
              <a:t>Cont.2)</a:t>
            </a:r>
            <a:endParaRPr lang="en-US" b="1" dirty="0">
              <a:solidFill>
                <a:srgbClr val="800000"/>
              </a:solidFill>
            </a:endParaRPr>
          </a:p>
        </p:txBody>
      </p:sp>
      <p:sp>
        <p:nvSpPr>
          <p:cNvPr id="11" name="Content Placeholder 10"/>
          <p:cNvSpPr>
            <a:spLocks noGrp="1"/>
          </p:cNvSpPr>
          <p:nvPr>
            <p:ph idx="1"/>
          </p:nvPr>
        </p:nvSpPr>
        <p:spPr>
          <a:xfrm>
            <a:off x="2036618" y="1579105"/>
            <a:ext cx="9732818" cy="4627688"/>
          </a:xfrm>
        </p:spPr>
        <p:txBody>
          <a:bodyPr>
            <a:normAutofit lnSpcReduction="10000"/>
          </a:bodyPr>
          <a:lstStyle/>
          <a:p>
            <a:r>
              <a:rPr lang="en-US" dirty="0" smtClean="0">
                <a:solidFill>
                  <a:srgbClr val="800000"/>
                </a:solidFill>
                <a:latin typeface="+mj-lt"/>
              </a:rPr>
              <a:t>If the reporting party does not want to contact the police, the CSA should still report the crime by mentioning in the report that the victim/reporting party does not want police intervention.</a:t>
            </a:r>
          </a:p>
          <a:p>
            <a:endParaRPr lang="en-US" dirty="0" smtClean="0">
              <a:solidFill>
                <a:srgbClr val="800000"/>
              </a:solidFill>
              <a:latin typeface="+mj-lt"/>
            </a:endParaRPr>
          </a:p>
          <a:p>
            <a:r>
              <a:rPr lang="en-US" dirty="0" smtClean="0">
                <a:solidFill>
                  <a:srgbClr val="800000"/>
                </a:solidFill>
                <a:latin typeface="+mj-lt"/>
              </a:rPr>
              <a:t>If the victim/reporting party does not want police intervention, when reporting the crime, do not provide personal identifiable information.</a:t>
            </a:r>
          </a:p>
          <a:p>
            <a:endParaRPr lang="en-US" dirty="0" smtClean="0">
              <a:solidFill>
                <a:srgbClr val="800000"/>
              </a:solidFill>
              <a:latin typeface="+mj-lt"/>
            </a:endParaRPr>
          </a:p>
          <a:p>
            <a:r>
              <a:rPr lang="en-US" dirty="0" smtClean="0">
                <a:solidFill>
                  <a:srgbClr val="800000"/>
                </a:solidFill>
                <a:latin typeface="+mj-lt"/>
              </a:rPr>
              <a:t>A CSA is to report the crime even if the victim does not want police intervention or he/she states they will contact the police, in order for the crime statistics to be counted for Clery purposes.</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17902072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What is NOT a CSA’s Responsibility?</a:t>
            </a:r>
            <a:endParaRPr lang="en-US" b="1" dirty="0">
              <a:solidFill>
                <a:srgbClr val="800000"/>
              </a:solidFill>
            </a:endParaRPr>
          </a:p>
        </p:txBody>
      </p:sp>
      <p:sp>
        <p:nvSpPr>
          <p:cNvPr id="11" name="Content Placeholder 10"/>
          <p:cNvSpPr>
            <a:spLocks noGrp="1"/>
          </p:cNvSpPr>
          <p:nvPr>
            <p:ph idx="1"/>
          </p:nvPr>
        </p:nvSpPr>
        <p:spPr>
          <a:xfrm>
            <a:off x="2036618" y="1579105"/>
            <a:ext cx="9732818" cy="4890968"/>
          </a:xfrm>
        </p:spPr>
        <p:txBody>
          <a:bodyPr/>
          <a:lstStyle/>
          <a:p>
            <a:r>
              <a:rPr lang="en-US" dirty="0" smtClean="0">
                <a:solidFill>
                  <a:srgbClr val="800000"/>
                </a:solidFill>
                <a:latin typeface="+mj-lt"/>
              </a:rPr>
              <a:t>Not responsible for determining authoritatively whether a crime took place as that is the function of law enforcement personnel;</a:t>
            </a:r>
          </a:p>
          <a:p>
            <a:endParaRPr lang="en-US" dirty="0" smtClean="0">
              <a:solidFill>
                <a:srgbClr val="800000"/>
              </a:solidFill>
              <a:latin typeface="+mj-lt"/>
            </a:endParaRPr>
          </a:p>
          <a:p>
            <a:r>
              <a:rPr lang="en-US" dirty="0" smtClean="0">
                <a:solidFill>
                  <a:srgbClr val="800000"/>
                </a:solidFill>
                <a:latin typeface="+mj-lt"/>
              </a:rPr>
              <a:t>Is not responsible for apprehending an alleged perpetrator of the crime—that is for law enforcement personnel;</a:t>
            </a:r>
          </a:p>
          <a:p>
            <a:endParaRPr lang="en-US" dirty="0" smtClean="0">
              <a:solidFill>
                <a:srgbClr val="800000"/>
              </a:solidFill>
              <a:latin typeface="+mj-lt"/>
            </a:endParaRPr>
          </a:p>
          <a:p>
            <a:r>
              <a:rPr lang="en-US" dirty="0" smtClean="0">
                <a:solidFill>
                  <a:srgbClr val="800000"/>
                </a:solidFill>
                <a:latin typeface="+mj-lt"/>
              </a:rPr>
              <a:t>Is not to investigate as that is UPD’s responsibility;</a:t>
            </a:r>
          </a:p>
          <a:p>
            <a:endParaRPr lang="en-US" dirty="0" smtClean="0">
              <a:solidFill>
                <a:srgbClr val="800000"/>
              </a:solidFill>
              <a:latin typeface="+mj-lt"/>
            </a:endParaRPr>
          </a:p>
          <a:p>
            <a:r>
              <a:rPr lang="en-US" dirty="0" smtClean="0">
                <a:solidFill>
                  <a:srgbClr val="800000"/>
                </a:solidFill>
                <a:latin typeface="+mj-lt"/>
              </a:rPr>
              <a:t>Cannot unfound a crime as only sworn officers can make that decision</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38465094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TAMIU </a:t>
            </a:r>
            <a:r>
              <a:rPr lang="en-US" b="1" dirty="0" smtClean="0">
                <a:solidFill>
                  <a:srgbClr val="800000"/>
                </a:solidFill>
              </a:rPr>
              <a:t>Responsibilities</a:t>
            </a:r>
            <a:endParaRPr lang="en-US" b="1" dirty="0">
              <a:solidFill>
                <a:srgbClr val="800000"/>
              </a:solidFill>
            </a:endParaRPr>
          </a:p>
        </p:txBody>
      </p:sp>
      <p:sp>
        <p:nvSpPr>
          <p:cNvPr id="11" name="Content Placeholder 10"/>
          <p:cNvSpPr>
            <a:spLocks noGrp="1"/>
          </p:cNvSpPr>
          <p:nvPr>
            <p:ph idx="1"/>
          </p:nvPr>
        </p:nvSpPr>
        <p:spPr>
          <a:xfrm>
            <a:off x="2036618" y="1579105"/>
            <a:ext cx="9732818" cy="4810496"/>
          </a:xfrm>
        </p:spPr>
        <p:txBody>
          <a:bodyPr>
            <a:normAutofit lnSpcReduction="10000"/>
          </a:bodyPr>
          <a:lstStyle/>
          <a:p>
            <a:endParaRPr lang="en-US" dirty="0" smtClean="0">
              <a:solidFill>
                <a:srgbClr val="800000"/>
              </a:solidFill>
              <a:latin typeface="+mj-lt"/>
            </a:endParaRPr>
          </a:p>
          <a:p>
            <a:r>
              <a:rPr lang="en-US" dirty="0" smtClean="0">
                <a:solidFill>
                  <a:srgbClr val="800000"/>
                </a:solidFill>
                <a:latin typeface="+mj-lt"/>
              </a:rPr>
              <a:t>The University is </a:t>
            </a:r>
            <a:r>
              <a:rPr lang="en-US" dirty="0">
                <a:solidFill>
                  <a:srgbClr val="800000"/>
                </a:solidFill>
                <a:latin typeface="+mj-lt"/>
              </a:rPr>
              <a:t>to give sexual assault, </a:t>
            </a:r>
            <a:r>
              <a:rPr lang="en-US" dirty="0" smtClean="0">
                <a:solidFill>
                  <a:srgbClr val="800000"/>
                </a:solidFill>
                <a:latin typeface="+mj-lt"/>
              </a:rPr>
              <a:t>domestic violence, and dating violence victims </a:t>
            </a:r>
            <a:r>
              <a:rPr lang="en-US" dirty="0">
                <a:solidFill>
                  <a:srgbClr val="800000"/>
                </a:solidFill>
                <a:latin typeface="+mj-lt"/>
              </a:rPr>
              <a:t>the resources guide provided by the TAMIU Compliance Office, regardless of whether or not the victim is asking for assistance. This is so he/she knows the resources available. Please visit the following links to obtain resource documents</a:t>
            </a:r>
            <a:r>
              <a:rPr lang="en-US" dirty="0" smtClean="0">
                <a:solidFill>
                  <a:srgbClr val="800000"/>
                </a:solidFill>
                <a:latin typeface="+mj-lt"/>
              </a:rPr>
              <a:t>:</a:t>
            </a:r>
          </a:p>
          <a:p>
            <a:endParaRPr lang="en-US" dirty="0">
              <a:solidFill>
                <a:srgbClr val="800000"/>
              </a:solidFill>
              <a:latin typeface="+mj-lt"/>
            </a:endParaRPr>
          </a:p>
          <a:p>
            <a:pPr lvl="1"/>
            <a:r>
              <a:rPr lang="en-US" u="sng" dirty="0">
                <a:latin typeface="+mj-lt"/>
                <a:hlinkClick r:id="rId2"/>
              </a:rPr>
              <a:t>http://www.tamiu.edu/compliance/documents/TAMIU%20TIX%20Victim,%</a:t>
            </a:r>
            <a:r>
              <a:rPr lang="en-US" u="sng" dirty="0" smtClean="0">
                <a:latin typeface="+mj-lt"/>
                <a:hlinkClick r:id="rId2"/>
              </a:rPr>
              <a:t>20Survivor%20Brochure%208-10-16.pdf</a:t>
            </a:r>
            <a:endParaRPr lang="en-US" u="sng" dirty="0" smtClean="0">
              <a:latin typeface="+mj-lt"/>
            </a:endParaRPr>
          </a:p>
          <a:p>
            <a:pPr lvl="1"/>
            <a:endParaRPr lang="en-US" dirty="0">
              <a:latin typeface="+mj-lt"/>
            </a:endParaRPr>
          </a:p>
          <a:p>
            <a:pPr lvl="1"/>
            <a:r>
              <a:rPr lang="en-US" u="sng" dirty="0">
                <a:latin typeface="+mj-lt"/>
                <a:hlinkClick r:id="rId3"/>
              </a:rPr>
              <a:t>http://www.tamiu.edu/compliance/TitleIX/YouareNOTAlone.pdf</a:t>
            </a:r>
            <a:endParaRPr lang="en-US" dirty="0">
              <a:latin typeface="+mj-lt"/>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98484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How to Report a Crime</a:t>
            </a:r>
            <a:endParaRPr lang="en-US" b="1" dirty="0">
              <a:solidFill>
                <a:srgbClr val="800000"/>
              </a:solidFill>
            </a:endParaRPr>
          </a:p>
        </p:txBody>
      </p:sp>
      <p:sp>
        <p:nvSpPr>
          <p:cNvPr id="11" name="Content Placeholder 10"/>
          <p:cNvSpPr>
            <a:spLocks noGrp="1"/>
          </p:cNvSpPr>
          <p:nvPr>
            <p:ph idx="1"/>
          </p:nvPr>
        </p:nvSpPr>
        <p:spPr>
          <a:xfrm>
            <a:off x="2036618" y="1454727"/>
            <a:ext cx="9732818" cy="5070764"/>
          </a:xfrm>
        </p:spPr>
        <p:txBody>
          <a:bodyPr>
            <a:normAutofit fontScale="85000" lnSpcReduction="20000"/>
          </a:bodyPr>
          <a:lstStyle/>
          <a:p>
            <a:r>
              <a:rPr lang="en-US" dirty="0" smtClean="0">
                <a:solidFill>
                  <a:srgbClr val="800000"/>
                </a:solidFill>
                <a:latin typeface="+mj-lt"/>
              </a:rPr>
              <a:t>CSA’s should report criminal offenses to the University Police Department (UPD).</a:t>
            </a:r>
          </a:p>
          <a:p>
            <a:endParaRPr lang="en-US" dirty="0" smtClean="0">
              <a:solidFill>
                <a:srgbClr val="800000"/>
              </a:solidFill>
              <a:latin typeface="+mj-lt"/>
            </a:endParaRPr>
          </a:p>
          <a:p>
            <a:r>
              <a:rPr lang="en-US" dirty="0" smtClean="0">
                <a:solidFill>
                  <a:srgbClr val="800000"/>
                </a:solidFill>
                <a:latin typeface="+mj-lt"/>
              </a:rPr>
              <a:t>UPD can be reached by dialing 956-326-2100 (non-emergency) or at 956-326-2911/2911 on campus phone (emergencies).</a:t>
            </a:r>
          </a:p>
          <a:p>
            <a:endParaRPr lang="en-US" dirty="0" smtClean="0">
              <a:solidFill>
                <a:srgbClr val="800000"/>
              </a:solidFill>
              <a:latin typeface="+mj-lt"/>
            </a:endParaRPr>
          </a:p>
          <a:p>
            <a:r>
              <a:rPr lang="en-US" dirty="0" smtClean="0">
                <a:solidFill>
                  <a:srgbClr val="800000"/>
                </a:solidFill>
                <a:latin typeface="+mj-lt"/>
              </a:rPr>
              <a:t>UPD is located at the Killam Library, room 005 (lower-level). UPD is open during University hours, Monday thru Friday from 8:00 AM to 5:00 PM.</a:t>
            </a:r>
          </a:p>
          <a:p>
            <a:endParaRPr lang="en-US" dirty="0" smtClean="0">
              <a:solidFill>
                <a:srgbClr val="800000"/>
              </a:solidFill>
              <a:latin typeface="+mj-lt"/>
            </a:endParaRPr>
          </a:p>
          <a:p>
            <a:r>
              <a:rPr lang="en-US" dirty="0" smtClean="0">
                <a:solidFill>
                  <a:srgbClr val="800000"/>
                </a:solidFill>
                <a:latin typeface="+mj-lt"/>
              </a:rPr>
              <a:t>Our communication center is open 24 hours a day, 7 days a week, 365 days a year.</a:t>
            </a:r>
          </a:p>
          <a:p>
            <a:endParaRPr lang="en-US" dirty="0" smtClean="0">
              <a:solidFill>
                <a:srgbClr val="800000"/>
              </a:solidFill>
              <a:latin typeface="+mj-lt"/>
            </a:endParaRPr>
          </a:p>
          <a:p>
            <a:r>
              <a:rPr lang="en-US" dirty="0" smtClean="0">
                <a:solidFill>
                  <a:srgbClr val="800000"/>
                </a:solidFill>
                <a:latin typeface="+mj-lt"/>
              </a:rPr>
              <a:t>Police officers patrol and respond </a:t>
            </a:r>
            <a:r>
              <a:rPr lang="en-US" dirty="0">
                <a:solidFill>
                  <a:srgbClr val="800000"/>
                </a:solidFill>
                <a:latin typeface="+mj-lt"/>
              </a:rPr>
              <a:t>24 hours a day, 7 days a week, 365 days a year.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19871032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What is needed to report a crime?</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r>
              <a:rPr lang="en-US" dirty="0" smtClean="0">
                <a:solidFill>
                  <a:srgbClr val="800000"/>
                </a:solidFill>
                <a:latin typeface="+mj-lt"/>
              </a:rPr>
              <a:t>When submitting a report, a CSA should provide as much information as possible to assist the UPD in categorizing the crime:</a:t>
            </a:r>
          </a:p>
          <a:p>
            <a:pPr lvl="1"/>
            <a:r>
              <a:rPr lang="en-US" dirty="0" smtClean="0">
                <a:solidFill>
                  <a:srgbClr val="800000"/>
                </a:solidFill>
                <a:latin typeface="+mj-lt"/>
              </a:rPr>
              <a:t>Location of the crime</a:t>
            </a:r>
          </a:p>
          <a:p>
            <a:pPr lvl="1"/>
            <a:r>
              <a:rPr lang="en-US" dirty="0" smtClean="0">
                <a:solidFill>
                  <a:srgbClr val="800000"/>
                </a:solidFill>
                <a:latin typeface="+mj-lt"/>
              </a:rPr>
              <a:t>When the crime occurred (date &amp; time)</a:t>
            </a:r>
          </a:p>
          <a:p>
            <a:pPr lvl="1"/>
            <a:r>
              <a:rPr lang="en-US" dirty="0" smtClean="0">
                <a:solidFill>
                  <a:srgbClr val="800000"/>
                </a:solidFill>
                <a:latin typeface="+mj-lt"/>
              </a:rPr>
              <a:t>An in-depth or brief description of the crime</a:t>
            </a:r>
          </a:p>
          <a:p>
            <a:pPr lvl="1"/>
            <a:r>
              <a:rPr lang="en-US" dirty="0" smtClean="0">
                <a:solidFill>
                  <a:srgbClr val="800000"/>
                </a:solidFill>
                <a:latin typeface="+mj-lt"/>
              </a:rPr>
              <a:t>If commission of crime was a result of bias (hate crime)</a:t>
            </a:r>
          </a:p>
          <a:p>
            <a:pPr lvl="1"/>
            <a:r>
              <a:rPr lang="en-US" dirty="0" smtClean="0">
                <a:solidFill>
                  <a:srgbClr val="800000"/>
                </a:solidFill>
                <a:latin typeface="+mj-lt"/>
              </a:rPr>
              <a:t>If victim/reporting party filed a police report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38797330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When reporting a crime…</a:t>
            </a:r>
            <a:endParaRPr lang="en-US" b="1" dirty="0">
              <a:solidFill>
                <a:srgbClr val="800000"/>
              </a:solidFill>
            </a:endParaRPr>
          </a:p>
        </p:txBody>
      </p:sp>
      <p:sp>
        <p:nvSpPr>
          <p:cNvPr id="11" name="Content Placeholder 10"/>
          <p:cNvSpPr>
            <a:spLocks noGrp="1"/>
          </p:cNvSpPr>
          <p:nvPr>
            <p:ph idx="1"/>
          </p:nvPr>
        </p:nvSpPr>
        <p:spPr>
          <a:xfrm>
            <a:off x="2036617" y="1579104"/>
            <a:ext cx="9878291" cy="5154205"/>
          </a:xfrm>
        </p:spPr>
        <p:txBody>
          <a:bodyPr>
            <a:normAutofit fontScale="77500" lnSpcReduction="20000"/>
          </a:bodyPr>
          <a:lstStyle/>
          <a:p>
            <a:r>
              <a:rPr lang="en-US" dirty="0">
                <a:solidFill>
                  <a:srgbClr val="800000"/>
                </a:solidFill>
                <a:latin typeface="+mj-lt"/>
              </a:rPr>
              <a:t>If the reporting person does not want the report to go </a:t>
            </a:r>
            <a:r>
              <a:rPr lang="en-US" dirty="0" smtClean="0">
                <a:solidFill>
                  <a:srgbClr val="800000"/>
                </a:solidFill>
                <a:latin typeface="+mj-lt"/>
              </a:rPr>
              <a:t>further </a:t>
            </a:r>
            <a:r>
              <a:rPr lang="en-US" dirty="0">
                <a:solidFill>
                  <a:srgbClr val="800000"/>
                </a:solidFill>
                <a:latin typeface="+mj-lt"/>
              </a:rPr>
              <a:t>than the CSA, know that the CSA should explain to him/her that as a </a:t>
            </a:r>
            <a:r>
              <a:rPr lang="en-US" dirty="0" smtClean="0">
                <a:solidFill>
                  <a:srgbClr val="800000"/>
                </a:solidFill>
                <a:latin typeface="+mj-lt"/>
              </a:rPr>
              <a:t>CSA, he/she is </a:t>
            </a:r>
            <a:r>
              <a:rPr lang="en-US" dirty="0">
                <a:solidFill>
                  <a:srgbClr val="800000"/>
                </a:solidFill>
                <a:latin typeface="+mj-lt"/>
              </a:rPr>
              <a:t>required to submit a crime report for Clery statistical purposes</a:t>
            </a:r>
            <a:r>
              <a:rPr lang="en-US" dirty="0" smtClean="0">
                <a:solidFill>
                  <a:srgbClr val="800000"/>
                </a:solidFill>
                <a:latin typeface="+mj-lt"/>
              </a:rPr>
              <a:t>.</a:t>
            </a:r>
          </a:p>
          <a:p>
            <a:endParaRPr lang="en-US" dirty="0">
              <a:solidFill>
                <a:srgbClr val="800000"/>
              </a:solidFill>
              <a:latin typeface="+mj-lt"/>
            </a:endParaRPr>
          </a:p>
          <a:p>
            <a:r>
              <a:rPr lang="en-US" dirty="0" smtClean="0">
                <a:solidFill>
                  <a:srgbClr val="800000"/>
                </a:solidFill>
                <a:latin typeface="+mj-lt"/>
              </a:rPr>
              <a:t>A CSA is then to advise the victim/reporting party that a crime can be reported without filing charges and without disclosing personally identifiable information.</a:t>
            </a:r>
          </a:p>
          <a:p>
            <a:endParaRPr lang="en-US" dirty="0" smtClean="0">
              <a:solidFill>
                <a:srgbClr val="800000"/>
              </a:solidFill>
              <a:latin typeface="+mj-lt"/>
            </a:endParaRPr>
          </a:p>
          <a:p>
            <a:r>
              <a:rPr lang="en-US" dirty="0" smtClean="0">
                <a:solidFill>
                  <a:srgbClr val="800000"/>
                </a:solidFill>
                <a:latin typeface="+mj-lt"/>
              </a:rPr>
              <a:t>Criminal offenses reported confidentially are disclosed in the Annual Security &amp; Fire Safety Report (ASFSR) as an anonymous statistic.</a:t>
            </a:r>
          </a:p>
          <a:p>
            <a:endParaRPr lang="en-US" dirty="0" smtClean="0">
              <a:solidFill>
                <a:srgbClr val="800000"/>
              </a:solidFill>
              <a:latin typeface="+mj-lt"/>
            </a:endParaRPr>
          </a:p>
          <a:p>
            <a:r>
              <a:rPr lang="en-US" dirty="0" smtClean="0">
                <a:solidFill>
                  <a:srgbClr val="800000"/>
                </a:solidFill>
                <a:latin typeface="+mj-lt"/>
              </a:rPr>
              <a:t>No personally identifiable information is to be provided within the ASFSR, it is used for law enforcement purposes to avoid double counting crimes.</a:t>
            </a:r>
          </a:p>
          <a:p>
            <a:endParaRPr lang="en-US" dirty="0" smtClean="0">
              <a:solidFill>
                <a:srgbClr val="800000"/>
              </a:solidFill>
              <a:latin typeface="+mj-lt"/>
            </a:endParaRPr>
          </a:p>
          <a:p>
            <a:r>
              <a:rPr lang="en-US" dirty="0" smtClean="0">
                <a:solidFill>
                  <a:srgbClr val="800000"/>
                </a:solidFill>
                <a:latin typeface="+mj-lt"/>
              </a:rPr>
              <a:t>When unsure whether an incident is Clery reportable or is a criminal offense, the CSA should report it to the UPD and let them make the decision.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40319022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Scenario 1:</a:t>
            </a:r>
            <a:endParaRPr lang="en-US" b="1" dirty="0">
              <a:solidFill>
                <a:srgbClr val="800000"/>
              </a:solidFill>
            </a:endParaRPr>
          </a:p>
        </p:txBody>
      </p:sp>
      <p:sp>
        <p:nvSpPr>
          <p:cNvPr id="11" name="Content Placeholder 10"/>
          <p:cNvSpPr>
            <a:spLocks noGrp="1"/>
          </p:cNvSpPr>
          <p:nvPr>
            <p:ph idx="1"/>
          </p:nvPr>
        </p:nvSpPr>
        <p:spPr>
          <a:xfrm>
            <a:off x="2036618" y="1579105"/>
            <a:ext cx="9732818" cy="4627688"/>
          </a:xfrm>
        </p:spPr>
        <p:txBody>
          <a:bodyPr/>
          <a:lstStyle/>
          <a:p>
            <a:r>
              <a:rPr lang="en-US" dirty="0" smtClean="0">
                <a:solidFill>
                  <a:srgbClr val="800000"/>
                </a:solidFill>
                <a:latin typeface="+mj-lt"/>
              </a:rPr>
              <a:t>A </a:t>
            </a:r>
            <a:r>
              <a:rPr lang="en-US" dirty="0">
                <a:solidFill>
                  <a:srgbClr val="800000"/>
                </a:solidFill>
                <a:latin typeface="+mj-lt"/>
              </a:rPr>
              <a:t>resident </a:t>
            </a:r>
            <a:r>
              <a:rPr lang="en-US" dirty="0" smtClean="0">
                <a:solidFill>
                  <a:srgbClr val="800000"/>
                </a:solidFill>
                <a:latin typeface="+mj-lt"/>
              </a:rPr>
              <a:t>assistant (RA) </a:t>
            </a:r>
            <a:r>
              <a:rPr lang="en-US" dirty="0">
                <a:solidFill>
                  <a:srgbClr val="800000"/>
                </a:solidFill>
                <a:latin typeface="+mj-lt"/>
              </a:rPr>
              <a:t>who has been identified as a CSA is told by a fellow student that she has been raped and is seeking emotional and medical support. </a:t>
            </a:r>
            <a:r>
              <a:rPr lang="en-US" dirty="0" smtClean="0">
                <a:solidFill>
                  <a:srgbClr val="800000"/>
                </a:solidFill>
                <a:latin typeface="+mj-lt"/>
              </a:rPr>
              <a:t>What should the RA do? </a:t>
            </a:r>
          </a:p>
          <a:p>
            <a:endParaRPr lang="en-US" dirty="0" smtClean="0">
              <a:solidFill>
                <a:srgbClr val="800000"/>
              </a:solidFill>
              <a:latin typeface="+mj-lt"/>
            </a:endParaRPr>
          </a:p>
          <a:p>
            <a:pPr lvl="1"/>
            <a:r>
              <a:rPr lang="en-US" dirty="0" smtClean="0">
                <a:solidFill>
                  <a:srgbClr val="800000"/>
                </a:solidFill>
                <a:latin typeface="+mj-lt"/>
              </a:rPr>
              <a:t>Should she conduct her own investigation to determine exactly what happened?</a:t>
            </a:r>
          </a:p>
          <a:p>
            <a:pPr lvl="1"/>
            <a:r>
              <a:rPr lang="en-US" dirty="0" smtClean="0">
                <a:solidFill>
                  <a:srgbClr val="800000"/>
                </a:solidFill>
                <a:latin typeface="+mj-lt"/>
              </a:rPr>
              <a:t>Should she provide the student with the resources document?</a:t>
            </a:r>
          </a:p>
          <a:p>
            <a:pPr lvl="1"/>
            <a:r>
              <a:rPr lang="en-US" dirty="0" smtClean="0">
                <a:solidFill>
                  <a:srgbClr val="800000"/>
                </a:solidFill>
                <a:latin typeface="+mj-lt"/>
              </a:rPr>
              <a:t>Should she report this crime to University police? </a:t>
            </a:r>
            <a:endParaRPr lang="en-US" dirty="0">
              <a:solidFill>
                <a:srgbClr val="800000"/>
              </a:solidFill>
              <a:latin typeface="+mj-lt"/>
            </a:endParaRPr>
          </a:p>
          <a:p>
            <a:pPr lvl="1"/>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10388926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Findings 1:</a:t>
            </a:r>
            <a:endParaRPr lang="en-US" b="1" dirty="0">
              <a:solidFill>
                <a:srgbClr val="800000"/>
              </a:solidFill>
            </a:endParaRPr>
          </a:p>
        </p:txBody>
      </p:sp>
      <p:sp>
        <p:nvSpPr>
          <p:cNvPr id="11" name="Content Placeholder 10"/>
          <p:cNvSpPr>
            <a:spLocks noGrp="1"/>
          </p:cNvSpPr>
          <p:nvPr>
            <p:ph idx="1"/>
          </p:nvPr>
        </p:nvSpPr>
        <p:spPr>
          <a:xfrm>
            <a:off x="2036618" y="1579105"/>
            <a:ext cx="9732818" cy="4627688"/>
          </a:xfrm>
        </p:spPr>
        <p:txBody>
          <a:bodyPr/>
          <a:lstStyle/>
          <a:p>
            <a:pPr marL="0" indent="0">
              <a:buNone/>
            </a:pPr>
            <a:endParaRPr lang="en-US" dirty="0" smtClean="0">
              <a:solidFill>
                <a:srgbClr val="800000"/>
              </a:solidFill>
              <a:latin typeface="+mj-lt"/>
            </a:endParaRPr>
          </a:p>
          <a:p>
            <a:pPr lvl="1"/>
            <a:r>
              <a:rPr lang="en-US" dirty="0" smtClean="0">
                <a:solidFill>
                  <a:srgbClr val="800000"/>
                </a:solidFill>
                <a:latin typeface="+mj-lt"/>
              </a:rPr>
              <a:t>Should she conduct her own investigation to determine exactly what happened?- </a:t>
            </a:r>
            <a:r>
              <a:rPr lang="en-US" b="1" u="sng" dirty="0" smtClean="0">
                <a:solidFill>
                  <a:srgbClr val="800000"/>
                </a:solidFill>
                <a:latin typeface="+mj-lt"/>
              </a:rPr>
              <a:t>No! </a:t>
            </a:r>
            <a:r>
              <a:rPr lang="en-US" dirty="0" smtClean="0">
                <a:solidFill>
                  <a:srgbClr val="800000"/>
                </a:solidFill>
                <a:latin typeface="+mj-lt"/>
              </a:rPr>
              <a:t>That is for law enforcement personnel to do.</a:t>
            </a:r>
          </a:p>
          <a:p>
            <a:pPr lvl="1"/>
            <a:endParaRPr lang="en-US" dirty="0" smtClean="0">
              <a:solidFill>
                <a:srgbClr val="800000"/>
              </a:solidFill>
              <a:latin typeface="+mj-lt"/>
            </a:endParaRPr>
          </a:p>
          <a:p>
            <a:pPr lvl="1"/>
            <a:r>
              <a:rPr lang="en-US" dirty="0" smtClean="0">
                <a:solidFill>
                  <a:srgbClr val="800000"/>
                </a:solidFill>
                <a:latin typeface="+mj-lt"/>
              </a:rPr>
              <a:t>Should she provide the student with </a:t>
            </a:r>
            <a:r>
              <a:rPr lang="en-US" dirty="0">
                <a:solidFill>
                  <a:srgbClr val="800000"/>
                </a:solidFill>
                <a:latin typeface="+mj-lt"/>
              </a:rPr>
              <a:t>the resources document</a:t>
            </a:r>
            <a:r>
              <a:rPr lang="en-US" dirty="0" smtClean="0">
                <a:solidFill>
                  <a:srgbClr val="800000"/>
                </a:solidFill>
                <a:latin typeface="+mj-lt"/>
              </a:rPr>
              <a:t>?- </a:t>
            </a:r>
            <a:r>
              <a:rPr lang="en-US" b="1" u="sng" dirty="0" smtClean="0">
                <a:solidFill>
                  <a:srgbClr val="800000"/>
                </a:solidFill>
                <a:latin typeface="+mj-lt"/>
              </a:rPr>
              <a:t>Yes</a:t>
            </a:r>
            <a:r>
              <a:rPr lang="en-US" dirty="0" smtClean="0">
                <a:solidFill>
                  <a:srgbClr val="800000"/>
                </a:solidFill>
                <a:latin typeface="+mj-lt"/>
              </a:rPr>
              <a:t>, the student should have be given the document to see any resources available to her as she was a victim of sexual assault.</a:t>
            </a:r>
          </a:p>
          <a:p>
            <a:pPr lvl="1"/>
            <a:endParaRPr lang="en-US" dirty="0" smtClean="0">
              <a:solidFill>
                <a:srgbClr val="800000"/>
              </a:solidFill>
              <a:latin typeface="+mj-lt"/>
            </a:endParaRPr>
          </a:p>
          <a:p>
            <a:pPr lvl="1"/>
            <a:r>
              <a:rPr lang="en-US" dirty="0" smtClean="0">
                <a:solidFill>
                  <a:srgbClr val="800000"/>
                </a:solidFill>
                <a:latin typeface="+mj-lt"/>
              </a:rPr>
              <a:t>Should she report this crime to University police?- </a:t>
            </a:r>
            <a:r>
              <a:rPr lang="en-US" b="1" u="sng" dirty="0" smtClean="0">
                <a:solidFill>
                  <a:srgbClr val="800000"/>
                </a:solidFill>
                <a:latin typeface="+mj-lt"/>
              </a:rPr>
              <a:t>Yes! </a:t>
            </a:r>
            <a:r>
              <a:rPr lang="en-US" dirty="0" smtClean="0">
                <a:solidFill>
                  <a:srgbClr val="800000"/>
                </a:solidFill>
                <a:latin typeface="+mj-lt"/>
              </a:rPr>
              <a:t>It is a Clery reportable crime, and it is a criminal offense for Texas law.</a:t>
            </a:r>
            <a:endParaRPr lang="en-US" dirty="0">
              <a:solidFill>
                <a:srgbClr val="800000"/>
              </a:solidFill>
              <a:latin typeface="+mj-lt"/>
            </a:endParaRPr>
          </a:p>
          <a:p>
            <a:pPr lvl="1"/>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2184662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The Purpose of the Clery Act</a:t>
            </a:r>
            <a:r>
              <a:rPr lang="en-US" dirty="0" smtClean="0">
                <a:solidFill>
                  <a:srgbClr val="800000"/>
                </a:solidFill>
              </a:rPr>
              <a:t>	</a:t>
            </a:r>
            <a:endParaRPr lang="en-US"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r>
              <a:rPr lang="en-US" dirty="0" smtClean="0">
                <a:solidFill>
                  <a:srgbClr val="800000"/>
                </a:solidFill>
                <a:latin typeface="+mj-lt"/>
              </a:rPr>
              <a:t>To promote a safe and secure campus</a:t>
            </a:r>
          </a:p>
          <a:p>
            <a:endParaRPr lang="en-US" dirty="0" smtClean="0">
              <a:solidFill>
                <a:srgbClr val="800000"/>
              </a:solidFill>
              <a:latin typeface="+mj-lt"/>
            </a:endParaRPr>
          </a:p>
          <a:p>
            <a:r>
              <a:rPr lang="en-US" dirty="0" smtClean="0">
                <a:solidFill>
                  <a:srgbClr val="800000"/>
                </a:solidFill>
                <a:latin typeface="+mj-lt"/>
              </a:rPr>
              <a:t>Provides students, employees, family members, prospective students, and prospective employees with accurate and timely information about crime and campus safety to assist them in making informed decisions.</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31680892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Scenario 2:</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normAutofit fontScale="92500" lnSpcReduction="10000"/>
          </a:bodyPr>
          <a:lstStyle/>
          <a:p>
            <a:pPr marL="457200" lvl="1" indent="0">
              <a:buNone/>
            </a:pPr>
            <a:r>
              <a:rPr lang="en-US" dirty="0" smtClean="0">
                <a:solidFill>
                  <a:srgbClr val="800000"/>
                </a:solidFill>
                <a:latin typeface="+mj-lt"/>
              </a:rPr>
              <a:t>An organization advisor is confronted by one of the officers from the board. The officer is a female and she trusts her advisor and mentions that she was physically abused by her ex-boyfriend. Her ex-boyfriend constantly threatens to kill her, and has beat her to the point of causing internal bleeding in the abdominal area. She mentions to the advisor that she does not want anyone to know, especially the police. The advisor says okay, her secret is safe with her. Then 20 minutes later, the advisor reports the incident to the University police. What should the advisor also do?</a:t>
            </a:r>
          </a:p>
          <a:p>
            <a:pPr marL="457200" lvl="1" indent="0">
              <a:buNone/>
            </a:pPr>
            <a:endParaRPr lang="en-US" dirty="0">
              <a:solidFill>
                <a:srgbClr val="800000"/>
              </a:solidFill>
              <a:latin typeface="+mj-lt"/>
            </a:endParaRPr>
          </a:p>
          <a:p>
            <a:pPr marL="457200" lvl="1" indent="0">
              <a:buNone/>
            </a:pPr>
            <a:r>
              <a:rPr lang="en-US" dirty="0" smtClean="0">
                <a:solidFill>
                  <a:srgbClr val="800000"/>
                </a:solidFill>
                <a:latin typeface="+mj-lt"/>
              </a:rPr>
              <a:t>Is this a Clery crime?</a:t>
            </a:r>
          </a:p>
          <a:p>
            <a:pPr marL="457200" lvl="1" indent="0">
              <a:buNone/>
            </a:pPr>
            <a:r>
              <a:rPr lang="en-US" dirty="0" smtClean="0">
                <a:solidFill>
                  <a:srgbClr val="800000"/>
                </a:solidFill>
                <a:latin typeface="+mj-lt"/>
              </a:rPr>
              <a:t>Is this a violent crime?</a:t>
            </a:r>
          </a:p>
          <a:p>
            <a:pPr marL="457200" lvl="1" indent="0">
              <a:buNone/>
            </a:pPr>
            <a:r>
              <a:rPr lang="en-US" dirty="0" smtClean="0">
                <a:solidFill>
                  <a:srgbClr val="800000"/>
                </a:solidFill>
                <a:latin typeface="+mj-lt"/>
              </a:rPr>
              <a:t>Should she provide the University police department with all the information the victim provided her with, along with her name and her ex-boyfriends name?</a:t>
            </a:r>
          </a:p>
          <a:p>
            <a:pPr marL="457200" lvl="1" indent="0">
              <a:buNone/>
            </a:pPr>
            <a:r>
              <a:rPr lang="en-US" dirty="0" smtClean="0">
                <a:solidFill>
                  <a:srgbClr val="800000"/>
                </a:solidFill>
                <a:latin typeface="+mj-lt"/>
              </a:rPr>
              <a:t>What should she have done?</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28219403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Findings 2:</a:t>
            </a:r>
            <a:endParaRPr lang="en-US" b="1" dirty="0">
              <a:solidFill>
                <a:srgbClr val="800000"/>
              </a:solidFill>
            </a:endParaRPr>
          </a:p>
        </p:txBody>
      </p:sp>
      <p:sp>
        <p:nvSpPr>
          <p:cNvPr id="11" name="Content Placeholder 10"/>
          <p:cNvSpPr>
            <a:spLocks noGrp="1"/>
          </p:cNvSpPr>
          <p:nvPr>
            <p:ph idx="1"/>
          </p:nvPr>
        </p:nvSpPr>
        <p:spPr>
          <a:xfrm>
            <a:off x="2036618" y="1579105"/>
            <a:ext cx="9732818" cy="4909830"/>
          </a:xfrm>
        </p:spPr>
        <p:txBody>
          <a:bodyPr>
            <a:normAutofit fontScale="92500" lnSpcReduction="10000"/>
          </a:bodyPr>
          <a:lstStyle/>
          <a:p>
            <a:pPr lvl="1"/>
            <a:r>
              <a:rPr lang="en-US" dirty="0" smtClean="0">
                <a:solidFill>
                  <a:srgbClr val="800000"/>
                </a:solidFill>
                <a:latin typeface="+mj-lt"/>
              </a:rPr>
              <a:t>Is this a Clery crime?- </a:t>
            </a:r>
            <a:r>
              <a:rPr lang="en-US" b="1" u="sng" dirty="0" smtClean="0">
                <a:solidFill>
                  <a:srgbClr val="800000"/>
                </a:solidFill>
                <a:latin typeface="+mj-lt"/>
              </a:rPr>
              <a:t>Yes</a:t>
            </a:r>
            <a:r>
              <a:rPr lang="en-US" dirty="0" smtClean="0">
                <a:solidFill>
                  <a:srgbClr val="800000"/>
                </a:solidFill>
                <a:latin typeface="+mj-lt"/>
              </a:rPr>
              <a:t>, Dating Violence &amp; Aggravated Assault is a Clery Reportable Crime</a:t>
            </a:r>
          </a:p>
          <a:p>
            <a:pPr lvl="1"/>
            <a:r>
              <a:rPr lang="en-US" dirty="0" smtClean="0">
                <a:solidFill>
                  <a:srgbClr val="800000"/>
                </a:solidFill>
                <a:latin typeface="+mj-lt"/>
              </a:rPr>
              <a:t>Is this a violent crime?- </a:t>
            </a:r>
            <a:r>
              <a:rPr lang="en-US" b="1" u="sng" dirty="0" smtClean="0">
                <a:solidFill>
                  <a:srgbClr val="800000"/>
                </a:solidFill>
                <a:latin typeface="+mj-lt"/>
              </a:rPr>
              <a:t>Yes</a:t>
            </a:r>
            <a:r>
              <a:rPr lang="en-US" dirty="0" smtClean="0">
                <a:solidFill>
                  <a:srgbClr val="800000"/>
                </a:solidFill>
                <a:latin typeface="+mj-lt"/>
              </a:rPr>
              <a:t>, Aggravated Assault is a criminal/violent offense</a:t>
            </a:r>
          </a:p>
          <a:p>
            <a:pPr lvl="1"/>
            <a:r>
              <a:rPr lang="en-US" dirty="0" smtClean="0">
                <a:solidFill>
                  <a:srgbClr val="800000"/>
                </a:solidFill>
                <a:latin typeface="+mj-lt"/>
              </a:rPr>
              <a:t>Should she provide the University police department with all the information the victim provided her with, along with her name and her ex-boyfriends name?- </a:t>
            </a:r>
            <a:r>
              <a:rPr lang="en-US" b="1" u="sng" dirty="0" smtClean="0">
                <a:solidFill>
                  <a:srgbClr val="800000"/>
                </a:solidFill>
                <a:latin typeface="+mj-lt"/>
              </a:rPr>
              <a:t>No!</a:t>
            </a:r>
            <a:r>
              <a:rPr lang="en-US" dirty="0" smtClean="0">
                <a:solidFill>
                  <a:srgbClr val="800000"/>
                </a:solidFill>
                <a:latin typeface="+mj-lt"/>
              </a:rPr>
              <a:t> When a victim does not want to report to law enforcement no personally identifiable information should be given without the victims consent.</a:t>
            </a:r>
          </a:p>
          <a:p>
            <a:pPr lvl="1"/>
            <a:r>
              <a:rPr lang="en-US" dirty="0" smtClean="0">
                <a:solidFill>
                  <a:srgbClr val="800000"/>
                </a:solidFill>
                <a:latin typeface="+mj-lt"/>
              </a:rPr>
              <a:t>What should she have done?- </a:t>
            </a:r>
          </a:p>
          <a:p>
            <a:pPr lvl="2"/>
            <a:r>
              <a:rPr lang="en-US" u="sng" dirty="0" smtClean="0">
                <a:solidFill>
                  <a:srgbClr val="800000"/>
                </a:solidFill>
                <a:latin typeface="+mj-lt"/>
              </a:rPr>
              <a:t>Provided her </a:t>
            </a:r>
            <a:r>
              <a:rPr lang="en-US" sz="2100" u="sng" dirty="0" smtClean="0">
                <a:solidFill>
                  <a:srgbClr val="800000"/>
                </a:solidFill>
                <a:latin typeface="+mj-lt"/>
              </a:rPr>
              <a:t>with </a:t>
            </a:r>
            <a:r>
              <a:rPr lang="en-US" sz="2100" u="sng" dirty="0">
                <a:solidFill>
                  <a:srgbClr val="800000"/>
                </a:solidFill>
                <a:latin typeface="+mj-lt"/>
              </a:rPr>
              <a:t>the resources document </a:t>
            </a:r>
            <a:r>
              <a:rPr lang="en-US" sz="2100" dirty="0" smtClean="0">
                <a:solidFill>
                  <a:srgbClr val="800000"/>
                </a:solidFill>
                <a:latin typeface="+mj-lt"/>
              </a:rPr>
              <a:t>given that she is a victim of dating violence and may need resources. </a:t>
            </a:r>
          </a:p>
          <a:p>
            <a:pPr lvl="2"/>
            <a:r>
              <a:rPr lang="en-US" dirty="0" smtClean="0">
                <a:solidFill>
                  <a:srgbClr val="800000"/>
                </a:solidFill>
                <a:latin typeface="+mj-lt"/>
              </a:rPr>
              <a:t>The advisor, being that she is a CSA, should have </a:t>
            </a:r>
            <a:r>
              <a:rPr lang="en-US" b="1" u="sng" dirty="0" smtClean="0">
                <a:solidFill>
                  <a:srgbClr val="800000"/>
                </a:solidFill>
                <a:latin typeface="+mj-lt"/>
              </a:rPr>
              <a:t>encouraged</a:t>
            </a:r>
            <a:r>
              <a:rPr lang="en-US" dirty="0" smtClean="0">
                <a:solidFill>
                  <a:srgbClr val="800000"/>
                </a:solidFill>
                <a:latin typeface="+mj-lt"/>
              </a:rPr>
              <a:t> the victim to report the crime to law enforcement and </a:t>
            </a:r>
            <a:r>
              <a:rPr lang="en-US" b="1" u="sng" dirty="0" smtClean="0">
                <a:solidFill>
                  <a:srgbClr val="800000"/>
                </a:solidFill>
                <a:latin typeface="+mj-lt"/>
              </a:rPr>
              <a:t>explained</a:t>
            </a:r>
            <a:r>
              <a:rPr lang="en-US" dirty="0" smtClean="0">
                <a:solidFill>
                  <a:srgbClr val="800000"/>
                </a:solidFill>
                <a:latin typeface="+mj-lt"/>
              </a:rPr>
              <a:t> to the victim, even if she states she does not want to press charges, that she </a:t>
            </a:r>
            <a:r>
              <a:rPr lang="en-US" u="sng" dirty="0" smtClean="0">
                <a:solidFill>
                  <a:srgbClr val="800000"/>
                </a:solidFill>
                <a:latin typeface="+mj-lt"/>
              </a:rPr>
              <a:t>does not </a:t>
            </a:r>
            <a:r>
              <a:rPr lang="en-US" dirty="0" smtClean="0">
                <a:solidFill>
                  <a:srgbClr val="800000"/>
                </a:solidFill>
                <a:latin typeface="+mj-lt"/>
              </a:rPr>
              <a:t>have to press charges even if a report is made with the PD and that she </a:t>
            </a:r>
            <a:r>
              <a:rPr lang="en-US" b="1" u="sng" dirty="0" smtClean="0">
                <a:solidFill>
                  <a:srgbClr val="800000"/>
                </a:solidFill>
                <a:latin typeface="+mj-lt"/>
              </a:rPr>
              <a:t>does not have to provide her personally identifiable information</a:t>
            </a:r>
            <a:r>
              <a:rPr lang="en-US" dirty="0" smtClean="0">
                <a:solidFill>
                  <a:srgbClr val="800000"/>
                </a:solidFill>
                <a:latin typeface="+mj-lt"/>
              </a:rPr>
              <a:t>. The report could be </a:t>
            </a:r>
            <a:r>
              <a:rPr lang="en-US" b="1" u="sng" dirty="0" smtClean="0">
                <a:solidFill>
                  <a:srgbClr val="800000"/>
                </a:solidFill>
                <a:latin typeface="+mj-lt"/>
              </a:rPr>
              <a:t>confidential</a:t>
            </a:r>
            <a:r>
              <a:rPr lang="en-US" dirty="0" smtClean="0">
                <a:solidFill>
                  <a:srgbClr val="800000"/>
                </a:solidFill>
                <a:latin typeface="+mj-lt"/>
              </a:rPr>
              <a:t>.</a:t>
            </a:r>
          </a:p>
          <a:p>
            <a:pPr lvl="1"/>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9454927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Scenario 3:</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normAutofit lnSpcReduction="10000"/>
          </a:bodyPr>
          <a:lstStyle/>
          <a:p>
            <a:r>
              <a:rPr lang="en-US" dirty="0" smtClean="0">
                <a:solidFill>
                  <a:srgbClr val="800000"/>
                </a:solidFill>
                <a:latin typeface="+mj-lt"/>
              </a:rPr>
              <a:t>The </a:t>
            </a:r>
            <a:r>
              <a:rPr lang="en-US" dirty="0">
                <a:solidFill>
                  <a:srgbClr val="800000"/>
                </a:solidFill>
                <a:latin typeface="+mj-lt"/>
              </a:rPr>
              <a:t>director of Student Housing gets a call from a counseling center in town. The caller wants to let the director know that four students from the university sought assistance at the center and told the center’s counselors that they had been sexually assaulted on campus and were seeking emotional support. They did not want police investigations. </a:t>
            </a:r>
            <a:r>
              <a:rPr lang="en-US" u="sng" dirty="0">
                <a:solidFill>
                  <a:srgbClr val="800000"/>
                </a:solidFill>
                <a:latin typeface="+mj-lt"/>
              </a:rPr>
              <a:t>These are third party reports and the director, having no reason to believe that they were not made in good faith, should document all of the information she was given and forward the reports to </a:t>
            </a:r>
            <a:r>
              <a:rPr lang="en-US" u="sng" dirty="0" smtClean="0">
                <a:solidFill>
                  <a:srgbClr val="800000"/>
                </a:solidFill>
                <a:latin typeface="+mj-lt"/>
              </a:rPr>
              <a:t>the University Police Department/Clery Officer who are responsible for collecting Clery Act crime reports.</a:t>
            </a:r>
            <a:endParaRPr lang="en-US" u="sng"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38495908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Scenario 4:</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r>
              <a:rPr lang="en-US" dirty="0" smtClean="0">
                <a:solidFill>
                  <a:srgbClr val="800000"/>
                </a:solidFill>
                <a:latin typeface="+mj-lt"/>
              </a:rPr>
              <a:t>A student mentions to her boyfriend that a number of rooms on her dorm floor were broken into during the previous nights basketball game. Later that day, her boyfriend tells the athletics director (AD) what he heard. The AD asks which dorm it was and what, if anything else, the boyfriends knows about the incident. </a:t>
            </a:r>
            <a:r>
              <a:rPr lang="en-US" u="sng" dirty="0" smtClean="0">
                <a:solidFill>
                  <a:srgbClr val="800000"/>
                </a:solidFill>
                <a:latin typeface="+mj-lt"/>
              </a:rPr>
              <a:t>The AD should document the information and forward it to the school’s campus security department or the institution’s designated official for inclusion in the statistics per the school’s crime reporting policy</a:t>
            </a:r>
            <a:r>
              <a:rPr lang="en-US" dirty="0" smtClean="0">
                <a:solidFill>
                  <a:srgbClr val="800000"/>
                </a:solidFill>
                <a:latin typeface="+mj-lt"/>
              </a:rPr>
              <a:t>.</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36177913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Scenario 5:</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normAutofit fontScale="92500" lnSpcReduction="10000"/>
          </a:bodyPr>
          <a:lstStyle/>
          <a:p>
            <a:r>
              <a:rPr lang="en-US" dirty="0" smtClean="0">
                <a:solidFill>
                  <a:srgbClr val="800000"/>
                </a:solidFill>
                <a:latin typeface="+mj-lt"/>
              </a:rPr>
              <a:t>A </a:t>
            </a:r>
            <a:r>
              <a:rPr lang="en-US" dirty="0">
                <a:solidFill>
                  <a:srgbClr val="800000"/>
                </a:solidFill>
                <a:latin typeface="+mj-lt"/>
              </a:rPr>
              <a:t>resident </a:t>
            </a:r>
            <a:r>
              <a:rPr lang="en-US" dirty="0" smtClean="0">
                <a:solidFill>
                  <a:srgbClr val="800000"/>
                </a:solidFill>
                <a:latin typeface="+mj-lt"/>
              </a:rPr>
              <a:t>assistant (RA) is attending a Take Back the Night rally at her school. She attends the event as a participant and is not involved in providing any counseling services. As part of the event’s programming, a student gives a speech in which she says that she was raped on campus last year. In response to hearing the speech, three other students decide to address the crowd and disclose their own experiences of being sexually assaulted. After the event, the RA returns to her room where a student from her housing facility knocks on her door and tells her that she was sexually assaulted at an on-campus party in another housing facility three months ago. Should the RA forward the report of the incident that was reported to her as she was acting in her capacity as an RA for her housing facility?</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39141548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Findings 5:</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pPr lvl="1"/>
            <a:r>
              <a:rPr lang="en-US" sz="2000" dirty="0">
                <a:solidFill>
                  <a:srgbClr val="800000"/>
                </a:solidFill>
                <a:latin typeface="+mj-lt"/>
              </a:rPr>
              <a:t>The RA should </a:t>
            </a:r>
            <a:r>
              <a:rPr lang="en-US" sz="2000" dirty="0" smtClean="0">
                <a:solidFill>
                  <a:srgbClr val="800000"/>
                </a:solidFill>
                <a:latin typeface="+mj-lt"/>
              </a:rPr>
              <a:t>report the sexual assault from the student residing at the housing facility. </a:t>
            </a:r>
          </a:p>
          <a:p>
            <a:pPr lvl="1"/>
            <a:endParaRPr lang="en-US" sz="2000" dirty="0" smtClean="0">
              <a:solidFill>
                <a:srgbClr val="800000"/>
              </a:solidFill>
              <a:latin typeface="+mj-lt"/>
            </a:endParaRPr>
          </a:p>
          <a:p>
            <a:pPr lvl="1"/>
            <a:r>
              <a:rPr lang="en-US" sz="2000" dirty="0" smtClean="0">
                <a:solidFill>
                  <a:srgbClr val="800000"/>
                </a:solidFill>
                <a:latin typeface="+mj-lt"/>
              </a:rPr>
              <a:t>The RA is not to report </a:t>
            </a:r>
            <a:r>
              <a:rPr lang="en-US" sz="2000" dirty="0">
                <a:solidFill>
                  <a:srgbClr val="800000"/>
                </a:solidFill>
                <a:latin typeface="+mj-lt"/>
              </a:rPr>
              <a:t>the Sexual Assaults </a:t>
            </a:r>
            <a:r>
              <a:rPr lang="en-US" sz="2000" dirty="0" smtClean="0">
                <a:solidFill>
                  <a:srgbClr val="800000"/>
                </a:solidFill>
                <a:latin typeface="+mj-lt"/>
              </a:rPr>
              <a:t>she </a:t>
            </a:r>
            <a:r>
              <a:rPr lang="en-US" sz="2000" dirty="0">
                <a:solidFill>
                  <a:srgbClr val="800000"/>
                </a:solidFill>
                <a:latin typeface="+mj-lt"/>
              </a:rPr>
              <a:t>heard at the Take Back the Night </a:t>
            </a:r>
            <a:r>
              <a:rPr lang="en-US" sz="2000" dirty="0" smtClean="0">
                <a:solidFill>
                  <a:srgbClr val="800000"/>
                </a:solidFill>
                <a:latin typeface="+mj-lt"/>
              </a:rPr>
              <a:t>event since CSA’s are not responsible for reporting incidents that they overhear students talking about. </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12907806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Contact Information</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pPr lvl="1"/>
            <a:r>
              <a:rPr lang="en-US" dirty="0" smtClean="0">
                <a:solidFill>
                  <a:srgbClr val="800000"/>
                </a:solidFill>
                <a:latin typeface="+mj-lt"/>
              </a:rPr>
              <a:t>If you have any question regarding Clery reporting, contact:</a:t>
            </a:r>
          </a:p>
          <a:p>
            <a:pPr marL="457200" lvl="1" indent="0">
              <a:buNone/>
            </a:pPr>
            <a:endParaRPr lang="en-US" dirty="0">
              <a:solidFill>
                <a:srgbClr val="800000"/>
              </a:solidFill>
              <a:latin typeface="+mj-lt"/>
            </a:endParaRPr>
          </a:p>
          <a:p>
            <a:pPr marL="457200" lvl="1" indent="0">
              <a:buNone/>
            </a:pPr>
            <a:r>
              <a:rPr lang="en-US" dirty="0">
                <a:solidFill>
                  <a:srgbClr val="800000"/>
                </a:solidFill>
                <a:latin typeface="+mj-lt"/>
              </a:rPr>
              <a:t>Kristina E. Morales</a:t>
            </a:r>
            <a:endParaRPr lang="en-US" dirty="0" smtClean="0">
              <a:solidFill>
                <a:srgbClr val="800000"/>
              </a:solidFill>
              <a:latin typeface="+mj-lt"/>
            </a:endParaRPr>
          </a:p>
          <a:p>
            <a:pPr marL="457200" lvl="1" indent="0">
              <a:buNone/>
            </a:pPr>
            <a:r>
              <a:rPr lang="en-US" dirty="0" smtClean="0">
                <a:solidFill>
                  <a:srgbClr val="800000"/>
                </a:solidFill>
                <a:latin typeface="+mj-lt"/>
              </a:rPr>
              <a:t>University Police Compliance Liaison</a:t>
            </a:r>
          </a:p>
          <a:p>
            <a:pPr marL="457200" lvl="1" indent="0">
              <a:buNone/>
            </a:pPr>
            <a:r>
              <a:rPr lang="en-US" dirty="0" smtClean="0">
                <a:solidFill>
                  <a:srgbClr val="800000"/>
                </a:solidFill>
                <a:latin typeface="+mj-lt"/>
              </a:rPr>
              <a:t>Telephone: 956-326-2100</a:t>
            </a:r>
          </a:p>
          <a:p>
            <a:pPr marL="457200" lvl="1" indent="0">
              <a:buNone/>
            </a:pPr>
            <a:r>
              <a:rPr lang="en-US" dirty="0" smtClean="0">
                <a:solidFill>
                  <a:srgbClr val="800000"/>
                </a:solidFill>
                <a:latin typeface="+mj-lt"/>
              </a:rPr>
              <a:t>Email: </a:t>
            </a:r>
            <a:r>
              <a:rPr lang="en-US" dirty="0" smtClean="0">
                <a:solidFill>
                  <a:srgbClr val="800000"/>
                </a:solidFill>
                <a:latin typeface="+mj-lt"/>
                <a:hlinkClick r:id="rId2"/>
              </a:rPr>
              <a:t>kristina.morales@tamiu.edu</a:t>
            </a:r>
            <a:r>
              <a:rPr lang="en-US" dirty="0" smtClean="0">
                <a:solidFill>
                  <a:srgbClr val="800000"/>
                </a:solidFill>
                <a:latin typeface="+mj-lt"/>
              </a:rPr>
              <a:t> </a:t>
            </a:r>
            <a:endParaRPr lang="en-US" dirty="0">
              <a:solidFill>
                <a:srgbClr val="800000"/>
              </a:solidFill>
              <a:latin typeface="+mj-l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13618760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Reference</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pPr lvl="1"/>
            <a:r>
              <a:rPr lang="en-US" dirty="0" smtClean="0">
                <a:solidFill>
                  <a:srgbClr val="800000"/>
                </a:solidFill>
                <a:latin typeface="+mj-lt"/>
              </a:rPr>
              <a:t>The Department of Education. (2016). The Handbook for Campus Safety and Security Reporting. 2016 Edition. Retrieved from: </a:t>
            </a:r>
            <a:r>
              <a:rPr lang="en-US" dirty="0" smtClean="0">
                <a:solidFill>
                  <a:srgbClr val="800000"/>
                </a:solidFill>
                <a:latin typeface="+mj-lt"/>
                <a:hlinkClick r:id="rId2"/>
              </a:rPr>
              <a:t>https://www2.ed.gov/admins/lead/safety/handbook.pdf</a:t>
            </a:r>
            <a:r>
              <a:rPr lang="en-US" dirty="0" smtClean="0">
                <a:solidFill>
                  <a:srgbClr val="800000"/>
                </a:solidFill>
                <a:latin typeface="+mj-lt"/>
              </a:rPr>
              <a:t> </a:t>
            </a:r>
            <a:endParaRPr lang="en-US" dirty="0">
              <a:solidFill>
                <a:srgbClr val="800000"/>
              </a:solidFill>
              <a:latin typeface="+mj-l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4233257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Consequences</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r>
              <a:rPr lang="en-US" dirty="0" smtClean="0">
                <a:solidFill>
                  <a:srgbClr val="800000"/>
                </a:solidFill>
                <a:latin typeface="+mj-lt"/>
              </a:rPr>
              <a:t>Non-compliance fines are up to $35,000 per violation</a:t>
            </a:r>
          </a:p>
          <a:p>
            <a:endParaRPr lang="en-US" dirty="0" smtClean="0">
              <a:solidFill>
                <a:srgbClr val="800000"/>
              </a:solidFill>
              <a:latin typeface="+mj-lt"/>
            </a:endParaRPr>
          </a:p>
          <a:p>
            <a:r>
              <a:rPr lang="en-US" dirty="0" smtClean="0">
                <a:solidFill>
                  <a:srgbClr val="800000"/>
                </a:solidFill>
                <a:latin typeface="+mj-lt"/>
              </a:rPr>
              <a:t>Suspension or termination of eligibility for Title IV funding (financial aid)</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1237256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TAMIU’s Responsibilities</a:t>
            </a:r>
            <a:endParaRPr lang="en-US" b="1" dirty="0">
              <a:solidFill>
                <a:srgbClr val="800000"/>
              </a:solidFill>
            </a:endParaRPr>
          </a:p>
        </p:txBody>
      </p:sp>
      <p:sp>
        <p:nvSpPr>
          <p:cNvPr id="11" name="Content Placeholder 10"/>
          <p:cNvSpPr>
            <a:spLocks noGrp="1"/>
          </p:cNvSpPr>
          <p:nvPr>
            <p:ph idx="1"/>
          </p:nvPr>
        </p:nvSpPr>
        <p:spPr>
          <a:xfrm>
            <a:off x="2036618" y="1708504"/>
            <a:ext cx="9732818" cy="4874209"/>
          </a:xfrm>
        </p:spPr>
        <p:txBody>
          <a:bodyPr>
            <a:normAutofit/>
          </a:bodyPr>
          <a:lstStyle/>
          <a:p>
            <a:pPr marL="0" indent="0">
              <a:buNone/>
            </a:pPr>
            <a:r>
              <a:rPr lang="en-US" dirty="0" smtClean="0">
                <a:solidFill>
                  <a:srgbClr val="800000"/>
                </a:solidFill>
                <a:latin typeface="+mj-lt"/>
              </a:rPr>
              <a:t>Colleges </a:t>
            </a:r>
            <a:r>
              <a:rPr lang="en-US" dirty="0">
                <a:solidFill>
                  <a:srgbClr val="800000"/>
                </a:solidFill>
                <a:latin typeface="+mj-lt"/>
              </a:rPr>
              <a:t>and universities participating in student financial assistance programs must comply with the Clery Act and: </a:t>
            </a:r>
            <a:endParaRPr lang="en-US" dirty="0" smtClean="0">
              <a:solidFill>
                <a:srgbClr val="800000"/>
              </a:solidFill>
              <a:latin typeface="+mj-lt"/>
            </a:endParaRPr>
          </a:p>
          <a:p>
            <a:pPr marL="0" indent="0">
              <a:buNone/>
            </a:pPr>
            <a:endParaRPr lang="en-US" dirty="0">
              <a:solidFill>
                <a:srgbClr val="800000"/>
              </a:solidFill>
              <a:latin typeface="+mj-lt"/>
            </a:endParaRPr>
          </a:p>
          <a:p>
            <a:pPr lvl="1"/>
            <a:r>
              <a:rPr lang="en-US" dirty="0" smtClean="0">
                <a:solidFill>
                  <a:srgbClr val="800000"/>
                </a:solidFill>
                <a:latin typeface="+mj-lt"/>
              </a:rPr>
              <a:t>Identify </a:t>
            </a:r>
            <a:r>
              <a:rPr lang="en-US" dirty="0">
                <a:solidFill>
                  <a:srgbClr val="800000"/>
                </a:solidFill>
                <a:latin typeface="+mj-lt"/>
              </a:rPr>
              <a:t>Campus Security Authorities (CSAs); </a:t>
            </a:r>
            <a:endParaRPr lang="en-US" dirty="0" smtClean="0">
              <a:solidFill>
                <a:srgbClr val="800000"/>
              </a:solidFill>
              <a:latin typeface="+mj-lt"/>
            </a:endParaRPr>
          </a:p>
          <a:p>
            <a:endParaRPr lang="en-US" dirty="0">
              <a:solidFill>
                <a:srgbClr val="800000"/>
              </a:solidFill>
              <a:latin typeface="+mj-lt"/>
            </a:endParaRPr>
          </a:p>
          <a:p>
            <a:pPr lvl="1"/>
            <a:r>
              <a:rPr lang="en-US" dirty="0" smtClean="0">
                <a:solidFill>
                  <a:srgbClr val="800000"/>
                </a:solidFill>
                <a:latin typeface="+mj-lt"/>
              </a:rPr>
              <a:t>Issue </a:t>
            </a:r>
            <a:r>
              <a:rPr lang="en-US" dirty="0">
                <a:solidFill>
                  <a:srgbClr val="800000"/>
                </a:solidFill>
                <a:latin typeface="+mj-lt"/>
              </a:rPr>
              <a:t>emergency notifications and timely warnings;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3507086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TAMIU’s Responsibilities (2)</a:t>
            </a:r>
            <a:endParaRPr lang="en-US"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pPr lvl="1"/>
            <a:r>
              <a:rPr lang="en-US" dirty="0">
                <a:solidFill>
                  <a:srgbClr val="800000"/>
                </a:solidFill>
                <a:latin typeface="+mj-lt"/>
              </a:rPr>
              <a:t>Collect, classify, and count crimes reported to the campus police, local law enforcement, and CSAs; </a:t>
            </a:r>
            <a:endParaRPr lang="en-US" dirty="0" smtClean="0">
              <a:solidFill>
                <a:srgbClr val="800000"/>
              </a:solidFill>
              <a:latin typeface="+mj-lt"/>
            </a:endParaRPr>
          </a:p>
          <a:p>
            <a:endParaRPr lang="en-US" dirty="0">
              <a:solidFill>
                <a:srgbClr val="800000"/>
              </a:solidFill>
              <a:latin typeface="+mj-lt"/>
            </a:endParaRPr>
          </a:p>
          <a:p>
            <a:pPr lvl="1"/>
            <a:r>
              <a:rPr lang="en-US" dirty="0">
                <a:solidFill>
                  <a:srgbClr val="800000"/>
                </a:solidFill>
                <a:latin typeface="+mj-lt"/>
              </a:rPr>
              <a:t>Publish an annual security report with campus security policies and crime statistics; and </a:t>
            </a:r>
            <a:endParaRPr lang="en-US" dirty="0" smtClean="0">
              <a:solidFill>
                <a:srgbClr val="800000"/>
              </a:solidFill>
              <a:latin typeface="+mj-lt"/>
            </a:endParaRPr>
          </a:p>
          <a:p>
            <a:endParaRPr lang="en-US" dirty="0">
              <a:solidFill>
                <a:srgbClr val="800000"/>
              </a:solidFill>
              <a:latin typeface="+mj-lt"/>
            </a:endParaRPr>
          </a:p>
          <a:p>
            <a:pPr lvl="1"/>
            <a:r>
              <a:rPr lang="en-US" dirty="0">
                <a:solidFill>
                  <a:srgbClr val="800000"/>
                </a:solidFill>
                <a:latin typeface="+mj-lt"/>
              </a:rPr>
              <a:t>Submit crime statistics to the Department of Education.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873734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Clery Geography</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r>
              <a:rPr lang="en-US" u="sng" dirty="0" smtClean="0">
                <a:solidFill>
                  <a:srgbClr val="800000"/>
                </a:solidFill>
                <a:latin typeface="+mj-lt"/>
              </a:rPr>
              <a:t>On-campus</a:t>
            </a:r>
            <a:r>
              <a:rPr lang="en-US" dirty="0" smtClean="0">
                <a:solidFill>
                  <a:srgbClr val="800000"/>
                </a:solidFill>
                <a:latin typeface="+mj-lt"/>
              </a:rPr>
              <a:t> property</a:t>
            </a:r>
          </a:p>
          <a:p>
            <a:endParaRPr lang="en-US" dirty="0">
              <a:solidFill>
                <a:srgbClr val="800000"/>
              </a:solidFill>
              <a:latin typeface="+mj-lt"/>
            </a:endParaRPr>
          </a:p>
          <a:p>
            <a:r>
              <a:rPr lang="en-US" u="sng" dirty="0" smtClean="0">
                <a:solidFill>
                  <a:srgbClr val="800000"/>
                </a:solidFill>
                <a:latin typeface="+mj-lt"/>
              </a:rPr>
              <a:t>Non-campus</a:t>
            </a:r>
            <a:r>
              <a:rPr lang="en-US" dirty="0" smtClean="0">
                <a:solidFill>
                  <a:srgbClr val="800000"/>
                </a:solidFill>
                <a:latin typeface="+mj-lt"/>
              </a:rPr>
              <a:t> buildings or property </a:t>
            </a:r>
            <a:r>
              <a:rPr lang="en-US" i="1" dirty="0" smtClean="0">
                <a:solidFill>
                  <a:srgbClr val="800000"/>
                </a:solidFill>
                <a:latin typeface="+mj-lt"/>
              </a:rPr>
              <a:t>owned or controlled </a:t>
            </a:r>
            <a:r>
              <a:rPr lang="en-US" dirty="0" smtClean="0">
                <a:solidFill>
                  <a:srgbClr val="800000"/>
                </a:solidFill>
                <a:latin typeface="+mj-lt"/>
              </a:rPr>
              <a:t>by the University or a recognized student organization</a:t>
            </a:r>
          </a:p>
          <a:p>
            <a:endParaRPr lang="en-US" dirty="0">
              <a:solidFill>
                <a:srgbClr val="800000"/>
              </a:solidFill>
              <a:latin typeface="+mj-lt"/>
            </a:endParaRPr>
          </a:p>
          <a:p>
            <a:r>
              <a:rPr lang="en-US" u="sng" dirty="0" smtClean="0">
                <a:solidFill>
                  <a:srgbClr val="800000"/>
                </a:solidFill>
                <a:latin typeface="+mj-lt"/>
              </a:rPr>
              <a:t>Public property </a:t>
            </a:r>
            <a:r>
              <a:rPr lang="en-US" dirty="0" smtClean="0">
                <a:solidFill>
                  <a:srgbClr val="800000"/>
                </a:solidFill>
                <a:latin typeface="+mj-lt"/>
              </a:rPr>
              <a:t>within or </a:t>
            </a:r>
            <a:r>
              <a:rPr lang="en-US" i="1" dirty="0" smtClean="0">
                <a:solidFill>
                  <a:srgbClr val="800000"/>
                </a:solidFill>
                <a:latin typeface="+mj-lt"/>
              </a:rPr>
              <a:t>adjacent</a:t>
            </a:r>
            <a:r>
              <a:rPr lang="en-US" dirty="0" smtClean="0">
                <a:solidFill>
                  <a:srgbClr val="800000"/>
                </a:solidFill>
                <a:latin typeface="+mj-lt"/>
              </a:rPr>
              <a:t> to and accessible from campus</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208028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Clery Crime Categories</a:t>
            </a:r>
            <a:endParaRPr lang="en-US" b="1" dirty="0">
              <a:solidFill>
                <a:srgbClr val="800000"/>
              </a:solidFill>
            </a:endParaRPr>
          </a:p>
        </p:txBody>
      </p:sp>
      <p:sp>
        <p:nvSpPr>
          <p:cNvPr id="11" name="Content Placeholder 10"/>
          <p:cNvSpPr>
            <a:spLocks noGrp="1"/>
          </p:cNvSpPr>
          <p:nvPr>
            <p:ph idx="1"/>
          </p:nvPr>
        </p:nvSpPr>
        <p:spPr>
          <a:xfrm>
            <a:off x="2036618" y="1898073"/>
            <a:ext cx="9732818" cy="4308720"/>
          </a:xfrm>
        </p:spPr>
        <p:txBody>
          <a:bodyPr/>
          <a:lstStyle/>
          <a:p>
            <a:r>
              <a:rPr lang="en-US" dirty="0" smtClean="0">
                <a:solidFill>
                  <a:srgbClr val="800000"/>
                </a:solidFill>
                <a:latin typeface="+mj-lt"/>
              </a:rPr>
              <a:t>4 Categories</a:t>
            </a:r>
          </a:p>
          <a:p>
            <a:pPr lvl="1"/>
            <a:r>
              <a:rPr lang="en-US" dirty="0" smtClean="0">
                <a:solidFill>
                  <a:srgbClr val="800000"/>
                </a:solidFill>
                <a:latin typeface="+mj-lt"/>
              </a:rPr>
              <a:t>Criminal Offenses </a:t>
            </a:r>
          </a:p>
          <a:p>
            <a:pPr lvl="1"/>
            <a:r>
              <a:rPr lang="en-US" dirty="0" smtClean="0">
                <a:solidFill>
                  <a:srgbClr val="800000"/>
                </a:solidFill>
                <a:latin typeface="+mj-lt"/>
              </a:rPr>
              <a:t>VAWA Offenses</a:t>
            </a:r>
          </a:p>
          <a:p>
            <a:pPr lvl="1"/>
            <a:r>
              <a:rPr lang="en-US" dirty="0" smtClean="0">
                <a:solidFill>
                  <a:srgbClr val="800000"/>
                </a:solidFill>
                <a:latin typeface="+mj-lt"/>
              </a:rPr>
              <a:t>Arrests and Referrals for Disciplinary Action</a:t>
            </a:r>
          </a:p>
          <a:p>
            <a:pPr lvl="1"/>
            <a:r>
              <a:rPr lang="en-US" dirty="0" smtClean="0">
                <a:solidFill>
                  <a:srgbClr val="800000"/>
                </a:solidFill>
                <a:latin typeface="+mj-lt"/>
              </a:rPr>
              <a:t>Hate Crimes</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3648923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2036618" y="304801"/>
            <a:ext cx="9732818" cy="1274304"/>
          </a:xfrm>
        </p:spPr>
        <p:txBody>
          <a:bodyPr/>
          <a:lstStyle/>
          <a:p>
            <a:r>
              <a:rPr lang="en-US" b="1" dirty="0" smtClean="0">
                <a:solidFill>
                  <a:srgbClr val="800000"/>
                </a:solidFill>
              </a:rPr>
              <a:t>Criminal Offenses</a:t>
            </a:r>
            <a:endParaRPr lang="en-US" b="1" dirty="0">
              <a:solidFill>
                <a:srgbClr val="800000"/>
              </a:solidFill>
            </a:endParaRPr>
          </a:p>
        </p:txBody>
      </p:sp>
      <p:sp>
        <p:nvSpPr>
          <p:cNvPr id="11" name="Content Placeholder 10"/>
          <p:cNvSpPr>
            <a:spLocks noGrp="1"/>
          </p:cNvSpPr>
          <p:nvPr>
            <p:ph idx="1"/>
          </p:nvPr>
        </p:nvSpPr>
        <p:spPr>
          <a:xfrm>
            <a:off x="2036618" y="1579105"/>
            <a:ext cx="9732818" cy="4627688"/>
          </a:xfrm>
        </p:spPr>
        <p:txBody>
          <a:bodyPr>
            <a:normAutofit fontScale="92500" lnSpcReduction="20000"/>
          </a:bodyPr>
          <a:lstStyle/>
          <a:p>
            <a:pPr marL="514350" indent="-514350">
              <a:buAutoNum type="arabicPeriod"/>
            </a:pPr>
            <a:r>
              <a:rPr lang="en-US" dirty="0" smtClean="0">
                <a:solidFill>
                  <a:srgbClr val="800000"/>
                </a:solidFill>
                <a:latin typeface="+mj-lt"/>
              </a:rPr>
              <a:t>Murder and Non-Negligent Manslaughter</a:t>
            </a:r>
          </a:p>
          <a:p>
            <a:pPr marL="514350" indent="-514350">
              <a:buAutoNum type="arabicPeriod"/>
            </a:pPr>
            <a:r>
              <a:rPr lang="en-US" dirty="0" smtClean="0">
                <a:solidFill>
                  <a:srgbClr val="800000"/>
                </a:solidFill>
                <a:latin typeface="+mj-lt"/>
              </a:rPr>
              <a:t>Manslaughter by Negligence</a:t>
            </a:r>
          </a:p>
          <a:p>
            <a:pPr marL="514350" indent="-514350">
              <a:buAutoNum type="arabicPeriod"/>
            </a:pPr>
            <a:r>
              <a:rPr lang="en-US" dirty="0" smtClean="0">
                <a:solidFill>
                  <a:srgbClr val="800000"/>
                </a:solidFill>
                <a:latin typeface="+mj-lt"/>
              </a:rPr>
              <a:t>Sexual Assault</a:t>
            </a:r>
          </a:p>
          <a:p>
            <a:pPr marL="971550" lvl="1" indent="-514350">
              <a:buAutoNum type="arabicPeriod"/>
            </a:pPr>
            <a:r>
              <a:rPr lang="en-US" dirty="0" smtClean="0">
                <a:solidFill>
                  <a:srgbClr val="800000"/>
                </a:solidFill>
                <a:latin typeface="+mj-lt"/>
              </a:rPr>
              <a:t>Rape</a:t>
            </a:r>
          </a:p>
          <a:p>
            <a:pPr marL="971550" lvl="1" indent="-514350">
              <a:buAutoNum type="arabicPeriod"/>
            </a:pPr>
            <a:r>
              <a:rPr lang="en-US" dirty="0" smtClean="0">
                <a:solidFill>
                  <a:srgbClr val="800000"/>
                </a:solidFill>
                <a:latin typeface="+mj-lt"/>
              </a:rPr>
              <a:t>Fondling</a:t>
            </a:r>
          </a:p>
          <a:p>
            <a:pPr marL="971550" lvl="1" indent="-514350">
              <a:buAutoNum type="arabicPeriod"/>
            </a:pPr>
            <a:r>
              <a:rPr lang="en-US" dirty="0" smtClean="0">
                <a:solidFill>
                  <a:srgbClr val="800000"/>
                </a:solidFill>
                <a:latin typeface="+mj-lt"/>
              </a:rPr>
              <a:t>Incest</a:t>
            </a:r>
          </a:p>
          <a:p>
            <a:pPr marL="971550" lvl="1" indent="-514350">
              <a:buAutoNum type="arabicPeriod"/>
            </a:pPr>
            <a:r>
              <a:rPr lang="en-US" dirty="0" smtClean="0">
                <a:solidFill>
                  <a:srgbClr val="800000"/>
                </a:solidFill>
                <a:latin typeface="+mj-lt"/>
              </a:rPr>
              <a:t>Statutory Rape</a:t>
            </a:r>
          </a:p>
          <a:p>
            <a:pPr marL="514350" indent="-514350">
              <a:buAutoNum type="arabicPeriod"/>
            </a:pPr>
            <a:r>
              <a:rPr lang="en-US" dirty="0" smtClean="0">
                <a:solidFill>
                  <a:srgbClr val="800000"/>
                </a:solidFill>
                <a:latin typeface="+mj-lt"/>
              </a:rPr>
              <a:t>Robbery</a:t>
            </a:r>
          </a:p>
          <a:p>
            <a:pPr marL="514350" indent="-514350">
              <a:buAutoNum type="arabicPeriod"/>
            </a:pPr>
            <a:r>
              <a:rPr lang="en-US" dirty="0" smtClean="0">
                <a:solidFill>
                  <a:srgbClr val="800000"/>
                </a:solidFill>
                <a:latin typeface="+mj-lt"/>
              </a:rPr>
              <a:t>Aggravated Assault</a:t>
            </a:r>
          </a:p>
          <a:p>
            <a:pPr marL="514350" indent="-514350">
              <a:buAutoNum type="arabicPeriod"/>
            </a:pPr>
            <a:r>
              <a:rPr lang="en-US" dirty="0" smtClean="0">
                <a:solidFill>
                  <a:srgbClr val="800000"/>
                </a:solidFill>
                <a:latin typeface="+mj-lt"/>
              </a:rPr>
              <a:t>Burglary</a:t>
            </a:r>
          </a:p>
          <a:p>
            <a:pPr marL="514350" indent="-514350">
              <a:buAutoNum type="arabicPeriod"/>
            </a:pPr>
            <a:r>
              <a:rPr lang="en-US" dirty="0" smtClean="0">
                <a:solidFill>
                  <a:srgbClr val="800000"/>
                </a:solidFill>
                <a:latin typeface="+mj-lt"/>
              </a:rPr>
              <a:t>Motor Vehicle Theft</a:t>
            </a:r>
          </a:p>
          <a:p>
            <a:pPr marL="514350" indent="-514350">
              <a:buAutoNum type="arabicPeriod"/>
            </a:pPr>
            <a:r>
              <a:rPr lang="en-US" dirty="0" smtClean="0">
                <a:solidFill>
                  <a:srgbClr val="800000"/>
                </a:solidFill>
                <a:latin typeface="+mj-lt"/>
              </a:rPr>
              <a:t>Arson</a:t>
            </a:r>
            <a:endParaRPr lang="en-US" dirty="0">
              <a:solidFill>
                <a:srgbClr val="800000"/>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 y="3965500"/>
            <a:ext cx="1710656" cy="1710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4400"/>
            <a:ext cx="1709049" cy="10819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0"/>
            <a:ext cx="1709048" cy="133258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0" y="2664204"/>
            <a:ext cx="1710273" cy="1282705"/>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13337"/>
            <a:ext cx="1712263" cy="1141508"/>
          </a:xfrm>
          <a:prstGeom prst="rect">
            <a:avLst/>
          </a:prstGeom>
        </p:spPr>
      </p:pic>
    </p:spTree>
    <p:extLst>
      <p:ext uri="{BB962C8B-B14F-4D97-AF65-F5344CB8AC3E}">
        <p14:creationId xmlns:p14="http://schemas.microsoft.com/office/powerpoint/2010/main" val="417056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443</TotalTime>
  <Words>2561</Words>
  <Application>Microsoft Office PowerPoint</Application>
  <PresentationFormat>Widescreen</PresentationFormat>
  <Paragraphs>222</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Aparajita</vt:lpstr>
      <vt:lpstr>Arial</vt:lpstr>
      <vt:lpstr>Calibri</vt:lpstr>
      <vt:lpstr>Calibri Light</vt:lpstr>
      <vt:lpstr>Office Theme</vt:lpstr>
      <vt:lpstr>Campus Security Authorities Basic Training</vt:lpstr>
      <vt:lpstr>The Clery Act</vt:lpstr>
      <vt:lpstr>The Purpose of the Clery Act </vt:lpstr>
      <vt:lpstr>Consequences</vt:lpstr>
      <vt:lpstr>TAMIU’s Responsibilities</vt:lpstr>
      <vt:lpstr>TAMIU’s Responsibilities (2)</vt:lpstr>
      <vt:lpstr>Clery Geography</vt:lpstr>
      <vt:lpstr>Clery Crime Categories</vt:lpstr>
      <vt:lpstr>Criminal Offenses</vt:lpstr>
      <vt:lpstr>VAWA Offenses</vt:lpstr>
      <vt:lpstr>Arrests &amp; Referrals for Disciplinary Action</vt:lpstr>
      <vt:lpstr>Hate Crimes</vt:lpstr>
      <vt:lpstr>CSA’s &amp; Crime Reporting</vt:lpstr>
      <vt:lpstr>Who is a Campus Security Authority (CSA)?</vt:lpstr>
      <vt:lpstr>Who is a CSA? (2)</vt:lpstr>
      <vt:lpstr>CSA (Cont.)</vt:lpstr>
      <vt:lpstr>Examples of CSAs</vt:lpstr>
      <vt:lpstr>Examples of who are not CSA’s</vt:lpstr>
      <vt:lpstr>Who is Exempt from being a CSA?</vt:lpstr>
      <vt:lpstr>CSA Responsibilities</vt:lpstr>
      <vt:lpstr>CSA Responsibilities (Cont.)</vt:lpstr>
      <vt:lpstr>CSA Responsibilities (Cont.2)</vt:lpstr>
      <vt:lpstr>What is NOT a CSA’s Responsibility?</vt:lpstr>
      <vt:lpstr>TAMIU Responsibilities</vt:lpstr>
      <vt:lpstr>How to Report a Crime</vt:lpstr>
      <vt:lpstr>What is needed to report a crime?</vt:lpstr>
      <vt:lpstr>When reporting a crime…</vt:lpstr>
      <vt:lpstr>Scenario 1:</vt:lpstr>
      <vt:lpstr>Findings 1:</vt:lpstr>
      <vt:lpstr>Scenario 2:</vt:lpstr>
      <vt:lpstr>Findings 2:</vt:lpstr>
      <vt:lpstr>Scenario 3:</vt:lpstr>
      <vt:lpstr>Scenario 4:</vt:lpstr>
      <vt:lpstr>Scenario 5:</vt:lpstr>
      <vt:lpstr>Findings 5:</vt:lpstr>
      <vt:lpstr>Contact Information</vt:lpstr>
      <vt:lpstr>Reference</vt:lpstr>
    </vt:vector>
  </TitlesOfParts>
  <Company>Texas A&amp;M International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Campus Security Authorities Basic Training</dc:title>
  <dc:creator>Morales, Kristina E.</dc:creator>
  <cp:lastModifiedBy>Morales, Kristina E.</cp:lastModifiedBy>
  <cp:revision>49</cp:revision>
  <dcterms:created xsi:type="dcterms:W3CDTF">2016-10-07T15:18:43Z</dcterms:created>
  <dcterms:modified xsi:type="dcterms:W3CDTF">2016-10-13T19:36:51Z</dcterms:modified>
</cp:coreProperties>
</file>